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38"/>
  </p:notesMasterIdLst>
  <p:handoutMasterIdLst>
    <p:handoutMasterId r:id="rId39"/>
  </p:handoutMasterIdLst>
  <p:sldIdLst>
    <p:sldId id="256" r:id="rId2"/>
    <p:sldId id="258" r:id="rId3"/>
    <p:sldId id="307" r:id="rId4"/>
    <p:sldId id="320" r:id="rId5"/>
    <p:sldId id="321" r:id="rId6"/>
    <p:sldId id="322" r:id="rId7"/>
    <p:sldId id="295" r:id="rId8"/>
    <p:sldId id="296" r:id="rId9"/>
    <p:sldId id="298" r:id="rId10"/>
    <p:sldId id="299" r:id="rId11"/>
    <p:sldId id="297" r:id="rId12"/>
    <p:sldId id="300" r:id="rId13"/>
    <p:sldId id="301" r:id="rId14"/>
    <p:sldId id="302" r:id="rId15"/>
    <p:sldId id="303" r:id="rId16"/>
    <p:sldId id="304" r:id="rId17"/>
    <p:sldId id="305" r:id="rId18"/>
    <p:sldId id="306" r:id="rId19"/>
    <p:sldId id="308" r:id="rId20"/>
    <p:sldId id="309" r:id="rId21"/>
    <p:sldId id="310" r:id="rId22"/>
    <p:sldId id="311" r:id="rId23"/>
    <p:sldId id="312" r:id="rId24"/>
    <p:sldId id="313" r:id="rId25"/>
    <p:sldId id="314" r:id="rId26"/>
    <p:sldId id="315" r:id="rId27"/>
    <p:sldId id="316" r:id="rId28"/>
    <p:sldId id="318" r:id="rId29"/>
    <p:sldId id="323" r:id="rId30"/>
    <p:sldId id="324" r:id="rId31"/>
    <p:sldId id="325" r:id="rId32"/>
    <p:sldId id="326" r:id="rId33"/>
    <p:sldId id="327" r:id="rId34"/>
    <p:sldId id="317" r:id="rId35"/>
    <p:sldId id="328" r:id="rId36"/>
    <p:sldId id="319" r:id="rId37"/>
  </p:sldIdLst>
  <p:sldSz cx="12192000" cy="6858000"/>
  <p:notesSz cx="6858000" cy="9144000"/>
  <p:defaultTextStyle>
    <a:defPPr>
      <a:defRPr lang="en-AU"/>
    </a:defPPr>
    <a:lvl1pPr algn="l" rtl="0" fontAlgn="base">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00"/>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9" autoAdjust="0"/>
    <p:restoredTop sz="86429" autoAdjust="0"/>
  </p:normalViewPr>
  <p:slideViewPr>
    <p:cSldViewPr>
      <p:cViewPr varScale="1">
        <p:scale>
          <a:sx n="74" d="100"/>
          <a:sy n="74" d="100"/>
        </p:scale>
        <p:origin x="144" y="43"/>
      </p:cViewPr>
      <p:guideLst>
        <p:guide orient="horz" pos="2160"/>
        <p:guide pos="3840"/>
      </p:guideLst>
    </p:cSldViewPr>
  </p:slideViewPr>
  <p:outlineViewPr>
    <p:cViewPr>
      <p:scale>
        <a:sx n="33" d="100"/>
        <a:sy n="33" d="100"/>
      </p:scale>
      <p:origin x="0" y="888"/>
    </p:cViewPr>
  </p:outlineViewPr>
  <p:notesTextViewPr>
    <p:cViewPr>
      <p:scale>
        <a:sx n="3" d="2"/>
        <a:sy n="3" d="2"/>
      </p:scale>
      <p:origin x="0" y="0"/>
    </p:cViewPr>
  </p:notesTextViewPr>
  <p:sorterViewPr>
    <p:cViewPr>
      <p:scale>
        <a:sx n="66" d="100"/>
        <a:sy n="66" d="100"/>
      </p:scale>
      <p:origin x="0" y="-229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1026"/>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AU"/>
          </a:p>
        </p:txBody>
      </p:sp>
      <p:sp>
        <p:nvSpPr>
          <p:cNvPr id="15363" name="Rectangle 1027"/>
          <p:cNvSpPr>
            <a:spLocks noGrp="1" noChangeArrowheads="1"/>
          </p:cNvSpPr>
          <p:nvPr>
            <p:ph type="dt" sz="quarter"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AU"/>
          </a:p>
        </p:txBody>
      </p:sp>
      <p:sp>
        <p:nvSpPr>
          <p:cNvPr id="15364" name="Rectangle 1028"/>
          <p:cNvSpPr>
            <a:spLocks noGrp="1" noChangeArrowheads="1"/>
          </p:cNvSpPr>
          <p:nvPr>
            <p:ph type="ftr" sz="quarter" idx="2"/>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AU"/>
          </a:p>
        </p:txBody>
      </p:sp>
      <p:sp>
        <p:nvSpPr>
          <p:cNvPr id="15365" name="Rectangle 1029"/>
          <p:cNvSpPr>
            <a:spLocks noGrp="1" noChangeArrowheads="1"/>
          </p:cNvSpPr>
          <p:nvPr>
            <p:ph type="sldNum" sz="quarter" idx="3"/>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AC884C0B-C9E3-4BD0-B843-1EBE64202368}" type="slidenum">
              <a:rPr lang="en-AU" altLang="en-US"/>
              <a:pPr/>
              <a:t>‹#›</a:t>
            </a:fld>
            <a:endParaRPr lang="en-AU" altLang="en-US"/>
          </a:p>
        </p:txBody>
      </p:sp>
    </p:spTree>
    <p:extLst>
      <p:ext uri="{BB962C8B-B14F-4D97-AF65-F5344CB8AC3E}">
        <p14:creationId xmlns:p14="http://schemas.microsoft.com/office/powerpoint/2010/main" val="3348021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026"/>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charset="0"/>
              </a:defRPr>
            </a:lvl1pPr>
          </a:lstStyle>
          <a:p>
            <a:pPr>
              <a:defRPr/>
            </a:pPr>
            <a:endParaRPr lang="en-AU"/>
          </a:p>
        </p:txBody>
      </p:sp>
      <p:sp>
        <p:nvSpPr>
          <p:cNvPr id="17411" name="Rectangle 1027"/>
          <p:cNvSpPr>
            <a:spLocks noGrp="1" noChangeArrowheads="1"/>
          </p:cNvSpPr>
          <p:nvPr>
            <p:ph type="dt"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charset="0"/>
              </a:defRPr>
            </a:lvl1pPr>
          </a:lstStyle>
          <a:p>
            <a:pPr>
              <a:defRPr/>
            </a:pPr>
            <a:endParaRPr lang="en-AU"/>
          </a:p>
        </p:txBody>
      </p:sp>
      <p:sp>
        <p:nvSpPr>
          <p:cNvPr id="55300" name="Rectangle 1028"/>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1029"/>
          <p:cNvSpPr>
            <a:spLocks noGrp="1" noChangeArrowheads="1"/>
          </p:cNvSpPr>
          <p:nvPr>
            <p:ph type="body" sz="quarter" idx="3"/>
          </p:nvPr>
        </p:nvSpPr>
        <p:spPr bwMode="auto">
          <a:xfrm>
            <a:off x="914400" y="4343400"/>
            <a:ext cx="5029200" cy="41148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17414" name="Rectangle 1030"/>
          <p:cNvSpPr>
            <a:spLocks noGrp="1" noChangeArrowheads="1"/>
          </p:cNvSpPr>
          <p:nvPr>
            <p:ph type="ftr" sz="quarter" idx="4"/>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charset="0"/>
              </a:defRPr>
            </a:lvl1pPr>
          </a:lstStyle>
          <a:p>
            <a:pPr>
              <a:defRPr/>
            </a:pPr>
            <a:endParaRPr lang="en-AU"/>
          </a:p>
        </p:txBody>
      </p:sp>
      <p:sp>
        <p:nvSpPr>
          <p:cNvPr id="17415" name="Rectangle 1031"/>
          <p:cNvSpPr>
            <a:spLocks noGrp="1" noChangeArrowheads="1"/>
          </p:cNvSpPr>
          <p:nvPr>
            <p:ph type="sldNum" sz="quarter" idx="5"/>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BA5B25D4-0292-49BB-8964-5BCEBB4AE268}" type="slidenum">
              <a:rPr lang="en-AU" altLang="en-US"/>
              <a:pPr/>
              <a:t>‹#›</a:t>
            </a:fld>
            <a:endParaRPr lang="en-AU" altLang="en-US"/>
          </a:p>
        </p:txBody>
      </p:sp>
    </p:spTree>
    <p:extLst>
      <p:ext uri="{BB962C8B-B14F-4D97-AF65-F5344CB8AC3E}">
        <p14:creationId xmlns:p14="http://schemas.microsoft.com/office/powerpoint/2010/main" val="38900479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10344150" y="1463675"/>
            <a:ext cx="22536151" cy="10795000"/>
            <a:chOff x="-4887" y="922"/>
            <a:chExt cx="10647" cy="6800"/>
          </a:xfrm>
        </p:grpSpPr>
        <p:sp>
          <p:nvSpPr>
            <p:cNvPr id="5" name="Freeform 1027"/>
            <p:cNvSpPr>
              <a:spLocks/>
            </p:cNvSpPr>
            <p:nvPr/>
          </p:nvSpPr>
          <p:spPr bwMode="auto">
            <a:xfrm>
              <a:off x="2061" y="1707"/>
              <a:ext cx="3699" cy="2613"/>
            </a:xfrm>
            <a:custGeom>
              <a:avLst/>
              <a:gdLst/>
              <a:ahLst/>
              <a:cxnLst>
                <a:cxn ang="0">
                  <a:pos x="1523" y="2611"/>
                </a:cxn>
                <a:cxn ang="0">
                  <a:pos x="3698" y="2612"/>
                </a:cxn>
                <a:cxn ang="0">
                  <a:pos x="3698" y="2228"/>
                </a:cxn>
                <a:cxn ang="0">
                  <a:pos x="0" y="0"/>
                </a:cxn>
                <a:cxn ang="0">
                  <a:pos x="160" y="118"/>
                </a:cxn>
                <a:cxn ang="0">
                  <a:pos x="292" y="219"/>
                </a:cxn>
                <a:cxn ang="0">
                  <a:pos x="441" y="347"/>
                </a:cxn>
                <a:cxn ang="0">
                  <a:pos x="585" y="482"/>
                </a:cxn>
                <a:cxn ang="0">
                  <a:pos x="796" y="711"/>
                </a:cxn>
                <a:cxn ang="0">
                  <a:pos x="983" y="955"/>
                </a:cxn>
                <a:cxn ang="0">
                  <a:pos x="1119" y="1168"/>
                </a:cxn>
                <a:cxn ang="0">
                  <a:pos x="1238" y="1388"/>
                </a:cxn>
                <a:cxn ang="0">
                  <a:pos x="1331" y="1608"/>
                </a:cxn>
                <a:cxn ang="0">
                  <a:pos x="1400" y="1809"/>
                </a:cxn>
                <a:cxn ang="0">
                  <a:pos x="1447" y="1979"/>
                </a:cxn>
                <a:cxn ang="0">
                  <a:pos x="1490" y="2190"/>
                </a:cxn>
                <a:cxn ang="0">
                  <a:pos x="1511" y="2374"/>
                </a:cxn>
                <a:cxn ang="0">
                  <a:pos x="1523" y="2611"/>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folHlink">
                    <a:gamma/>
                    <a:shade val="46275"/>
                    <a:invGamma/>
                  </a:schemeClr>
                </a:gs>
                <a:gs pos="100000">
                  <a:schemeClr val="folHlink"/>
                </a:gs>
              </a:gsLst>
              <a:lin ang="0" scaled="1"/>
            </a:gradFill>
            <a:ln w="9525">
              <a:noFill/>
              <a:round/>
              <a:headEnd type="none" w="sm" len="sm"/>
              <a:tailEnd type="none" w="sm" len="sm"/>
            </a:ln>
            <a:effectLst/>
          </p:spPr>
          <p:txBody>
            <a:bodyPr/>
            <a:lstStyle/>
            <a:p>
              <a:pPr>
                <a:defRPr/>
              </a:pPr>
              <a:endParaRPr lang="en-AU" sz="2400">
                <a:latin typeface="Times New Roman" charset="0"/>
              </a:endParaRPr>
            </a:p>
          </p:txBody>
        </p:sp>
        <p:sp>
          <p:nvSpPr>
            <p:cNvPr id="6" name="Arc 1028"/>
            <p:cNvSpPr>
              <a:spLocks/>
            </p:cNvSpPr>
            <p:nvPr/>
          </p:nvSpPr>
          <p:spPr bwMode="auto">
            <a:xfrm>
              <a:off x="-4887" y="922"/>
              <a:ext cx="8474" cy="6800"/>
            </a:xfrm>
            <a:custGeom>
              <a:avLst/>
              <a:gdLst>
                <a:gd name="G0" fmla="+- 21600 0 0"/>
                <a:gd name="G1" fmla="+- 21600 0 0"/>
                <a:gd name="G2" fmla="+- 21600 0 0"/>
                <a:gd name="T0" fmla="*/ 43200 w 43200"/>
                <a:gd name="T1" fmla="*/ 21600 h 43200"/>
                <a:gd name="T2" fmla="*/ 24979 w 43200"/>
                <a:gd name="T3" fmla="*/ 266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lnTo>
                    <a:pt x="21600" y="21600"/>
                  </a:lnTo>
                  <a:close/>
                </a:path>
              </a:pathLst>
            </a:custGeom>
            <a:noFill/>
            <a:ln w="12700" cap="sq">
              <a:solidFill>
                <a:schemeClr val="folHlink"/>
              </a:solidFill>
              <a:round/>
              <a:headEnd type="none" w="sm" len="sm"/>
              <a:tailEnd type="none" w="sm" len="sm"/>
            </a:ln>
            <a:effectLst/>
          </p:spPr>
          <p:txBody>
            <a:bodyPr/>
            <a:lstStyle/>
            <a:p>
              <a:pPr>
                <a:defRPr/>
              </a:pPr>
              <a:endParaRPr lang="en-AU" sz="2400">
                <a:latin typeface="Times New Roman" charset="0"/>
              </a:endParaRPr>
            </a:p>
          </p:txBody>
        </p:sp>
      </p:grpSp>
      <p:sp>
        <p:nvSpPr>
          <p:cNvPr id="20485" name="Rectangle 1029"/>
          <p:cNvSpPr>
            <a:spLocks noGrp="1" noChangeArrowheads="1"/>
          </p:cNvSpPr>
          <p:nvPr>
            <p:ph type="ctrTitle" sz="quarter"/>
          </p:nvPr>
        </p:nvSpPr>
        <p:spPr>
          <a:xfrm>
            <a:off x="1725084" y="762000"/>
            <a:ext cx="10363200" cy="1143000"/>
          </a:xfrm>
        </p:spPr>
        <p:txBody>
          <a:bodyPr anchor="b"/>
          <a:lstStyle>
            <a:lvl1pPr>
              <a:defRPr/>
            </a:lvl1pPr>
          </a:lstStyle>
          <a:p>
            <a:r>
              <a:rPr lang="en-US" smtClean="0"/>
              <a:t>Click to edit Master title style</a:t>
            </a:r>
            <a:endParaRPr lang="en-AU"/>
          </a:p>
        </p:txBody>
      </p:sp>
      <p:sp>
        <p:nvSpPr>
          <p:cNvPr id="20486" name="Rectangle 1030"/>
          <p:cNvSpPr>
            <a:spLocks noGrp="1" noChangeArrowheads="1"/>
          </p:cNvSpPr>
          <p:nvPr>
            <p:ph type="subTitle" sz="quarter" idx="1"/>
          </p:nvPr>
        </p:nvSpPr>
        <p:spPr>
          <a:xfrm>
            <a:off x="4572000" y="2085976"/>
            <a:ext cx="7518400" cy="1038225"/>
          </a:xfrm>
        </p:spPr>
        <p:txBody>
          <a:bodyPr lIns="92075" rIns="92075"/>
          <a:lstStyle>
            <a:lvl1pPr marL="0" indent="0">
              <a:lnSpc>
                <a:spcPct val="70000"/>
              </a:lnSpc>
              <a:buFont typeface="Wingdings" pitchFamily="2" charset="2"/>
              <a:buNone/>
              <a:defRPr/>
            </a:lvl1pPr>
          </a:lstStyle>
          <a:p>
            <a:r>
              <a:rPr lang="en-US" smtClean="0"/>
              <a:t>Click to edit Master subtitle style</a:t>
            </a:r>
            <a:endParaRPr lang="en-AU"/>
          </a:p>
        </p:txBody>
      </p:sp>
      <p:sp>
        <p:nvSpPr>
          <p:cNvPr id="7" name="Rectangle 1031"/>
          <p:cNvSpPr>
            <a:spLocks noGrp="1" noChangeArrowheads="1"/>
          </p:cNvSpPr>
          <p:nvPr>
            <p:ph type="dt" sz="quarter" idx="10"/>
          </p:nvPr>
        </p:nvSpPr>
        <p:spPr/>
        <p:txBody>
          <a:bodyPr/>
          <a:lstStyle>
            <a:lvl1pPr>
              <a:defRPr/>
            </a:lvl1pPr>
          </a:lstStyle>
          <a:p>
            <a:pPr>
              <a:defRPr/>
            </a:pPr>
            <a:endParaRPr lang="en-AU"/>
          </a:p>
        </p:txBody>
      </p:sp>
      <p:sp>
        <p:nvSpPr>
          <p:cNvPr id="8" name="Rectangle 1032"/>
          <p:cNvSpPr>
            <a:spLocks noGrp="1" noChangeArrowheads="1"/>
          </p:cNvSpPr>
          <p:nvPr>
            <p:ph type="ftr" sz="quarter" idx="11"/>
          </p:nvPr>
        </p:nvSpPr>
        <p:spPr>
          <a:xfrm>
            <a:off x="1727200" y="6365875"/>
            <a:ext cx="5689600" cy="457200"/>
          </a:xfrm>
        </p:spPr>
        <p:txBody>
          <a:bodyPr/>
          <a:lstStyle>
            <a:lvl1pPr>
              <a:defRPr/>
            </a:lvl1pPr>
          </a:lstStyle>
          <a:p>
            <a:pPr>
              <a:defRPr/>
            </a:pPr>
            <a:endParaRPr lang="en-AU"/>
          </a:p>
        </p:txBody>
      </p:sp>
      <p:sp>
        <p:nvSpPr>
          <p:cNvPr id="9" name="Rectangle 1033"/>
          <p:cNvSpPr>
            <a:spLocks noGrp="1" noChangeArrowheads="1"/>
          </p:cNvSpPr>
          <p:nvPr>
            <p:ph type="sldNum" sz="quarter" idx="12"/>
          </p:nvPr>
        </p:nvSpPr>
        <p:spPr/>
        <p:txBody>
          <a:bodyPr/>
          <a:lstStyle>
            <a:lvl2pPr lvl="1">
              <a:defRPr>
                <a:latin typeface="Times New Roman" panose="02020603050405020304" pitchFamily="18" charset="0"/>
              </a:defRPr>
            </a:lvl2pPr>
          </a:lstStyle>
          <a:p>
            <a:pPr lvl="1"/>
            <a:fld id="{70DC5537-4BCC-4C78-A2B4-9120B35F9497}" type="slidenum">
              <a:rPr lang="en-AU" altLang="en-US"/>
              <a:pPr lvl="1"/>
              <a:t>‹#›</a:t>
            </a:fld>
            <a:endParaRPr lang="en-AU" altLang="en-US"/>
          </a:p>
        </p:txBody>
      </p:sp>
    </p:spTree>
    <p:extLst>
      <p:ext uri="{BB962C8B-B14F-4D97-AF65-F5344CB8AC3E}">
        <p14:creationId xmlns:p14="http://schemas.microsoft.com/office/powerpoint/2010/main" val="3691317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2pPr lvl="1">
              <a:defRPr/>
            </a:lvl2pPr>
          </a:lstStyle>
          <a:p>
            <a:pPr lvl="1"/>
            <a:fld id="{42069CE9-ED26-4AA4-B4E7-EDC821907373}"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3894671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609600"/>
            <a:ext cx="2692400" cy="54864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910168" y="609600"/>
            <a:ext cx="7878233"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2pPr lvl="1">
              <a:defRPr/>
            </a:lvl2pPr>
          </a:lstStyle>
          <a:p>
            <a:pPr lvl="1"/>
            <a:fld id="{FB4C2689-BC7D-4613-949C-A79C2B3F751D}"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983443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2pPr lvl="1">
              <a:defRPr/>
            </a:lvl2pPr>
          </a:lstStyle>
          <a:p>
            <a:pPr lvl="1"/>
            <a:fld id="{E5F53715-8E8E-4EF7-A462-D63A23DF46BE}"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1732640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2pPr lvl="1">
              <a:defRPr/>
            </a:lvl2pPr>
          </a:lstStyle>
          <a:p>
            <a:pPr lvl="1"/>
            <a:fld id="{B71D4429-000D-45D2-8A8D-20CDF6457D6A}"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2085592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910167"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93367"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pPr>
              <a:defRPr/>
            </a:pPr>
            <a:endParaRPr lang="en-AU"/>
          </a:p>
        </p:txBody>
      </p:sp>
      <p:sp>
        <p:nvSpPr>
          <p:cNvPr id="6" name="Footer Placeholder 5"/>
          <p:cNvSpPr>
            <a:spLocks noGrp="1"/>
          </p:cNvSpPr>
          <p:nvPr>
            <p:ph type="ftr" sz="quarter" idx="11"/>
          </p:nvPr>
        </p:nvSpPr>
        <p:spPr/>
        <p:txBody>
          <a:bodyPr/>
          <a:lstStyle>
            <a:lvl1pPr>
              <a:defRPr/>
            </a:lvl1pPr>
          </a:lstStyle>
          <a:p>
            <a:pPr>
              <a:defRPr/>
            </a:pPr>
            <a:endParaRPr lang="en-AU"/>
          </a:p>
        </p:txBody>
      </p:sp>
      <p:sp>
        <p:nvSpPr>
          <p:cNvPr id="7" name="Slide Number Placeholder 6"/>
          <p:cNvSpPr>
            <a:spLocks noGrp="1"/>
          </p:cNvSpPr>
          <p:nvPr>
            <p:ph type="sldNum" sz="quarter" idx="12"/>
          </p:nvPr>
        </p:nvSpPr>
        <p:spPr/>
        <p:txBody>
          <a:bodyPr/>
          <a:lstStyle>
            <a:lvl2pPr lvl="1">
              <a:defRPr/>
            </a:lvl2pPr>
          </a:lstStyle>
          <a:p>
            <a:pPr lvl="1"/>
            <a:fld id="{3474257E-FADC-430F-BE7C-ECDA5989EABD}"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904696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pPr>
              <a:defRPr/>
            </a:pPr>
            <a:endParaRPr lang="en-AU"/>
          </a:p>
        </p:txBody>
      </p:sp>
      <p:sp>
        <p:nvSpPr>
          <p:cNvPr id="8" name="Footer Placeholder 7"/>
          <p:cNvSpPr>
            <a:spLocks noGrp="1"/>
          </p:cNvSpPr>
          <p:nvPr>
            <p:ph type="ftr" sz="quarter" idx="11"/>
          </p:nvPr>
        </p:nvSpPr>
        <p:spPr/>
        <p:txBody>
          <a:bodyPr/>
          <a:lstStyle>
            <a:lvl1pPr>
              <a:defRPr/>
            </a:lvl1pPr>
          </a:lstStyle>
          <a:p>
            <a:pPr>
              <a:defRPr/>
            </a:pPr>
            <a:endParaRPr lang="en-AU"/>
          </a:p>
        </p:txBody>
      </p:sp>
      <p:sp>
        <p:nvSpPr>
          <p:cNvPr id="9" name="Slide Number Placeholder 8"/>
          <p:cNvSpPr>
            <a:spLocks noGrp="1"/>
          </p:cNvSpPr>
          <p:nvPr>
            <p:ph type="sldNum" sz="quarter" idx="12"/>
          </p:nvPr>
        </p:nvSpPr>
        <p:spPr/>
        <p:txBody>
          <a:bodyPr/>
          <a:lstStyle>
            <a:lvl2pPr lvl="1">
              <a:defRPr/>
            </a:lvl2pPr>
          </a:lstStyle>
          <a:p>
            <a:pPr lvl="1"/>
            <a:fld id="{FA0D4FAB-EBFF-4E82-88FA-C2167F3543FC}"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3778153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pPr>
              <a:defRPr/>
            </a:pPr>
            <a:endParaRPr lang="en-AU"/>
          </a:p>
        </p:txBody>
      </p:sp>
      <p:sp>
        <p:nvSpPr>
          <p:cNvPr id="4" name="Footer Placeholder 3"/>
          <p:cNvSpPr>
            <a:spLocks noGrp="1"/>
          </p:cNvSpPr>
          <p:nvPr>
            <p:ph type="ftr" sz="quarter" idx="11"/>
          </p:nvPr>
        </p:nvSpPr>
        <p:spPr/>
        <p:txBody>
          <a:bodyPr/>
          <a:lstStyle>
            <a:lvl1pPr>
              <a:defRPr/>
            </a:lvl1pPr>
          </a:lstStyle>
          <a:p>
            <a:pPr>
              <a:defRPr/>
            </a:pPr>
            <a:endParaRPr lang="en-AU"/>
          </a:p>
        </p:txBody>
      </p:sp>
      <p:sp>
        <p:nvSpPr>
          <p:cNvPr id="5" name="Slide Number Placeholder 4"/>
          <p:cNvSpPr>
            <a:spLocks noGrp="1"/>
          </p:cNvSpPr>
          <p:nvPr>
            <p:ph type="sldNum" sz="quarter" idx="12"/>
          </p:nvPr>
        </p:nvSpPr>
        <p:spPr/>
        <p:txBody>
          <a:bodyPr/>
          <a:lstStyle>
            <a:lvl2pPr lvl="1">
              <a:defRPr/>
            </a:lvl2pPr>
          </a:lstStyle>
          <a:p>
            <a:pPr lvl="1"/>
            <a:fld id="{7C4F7C39-5005-464C-B813-8AF7EA21E740}"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4139298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AU"/>
          </a:p>
        </p:txBody>
      </p:sp>
      <p:sp>
        <p:nvSpPr>
          <p:cNvPr id="3" name="Footer Placeholder 2"/>
          <p:cNvSpPr>
            <a:spLocks noGrp="1"/>
          </p:cNvSpPr>
          <p:nvPr>
            <p:ph type="ftr" sz="quarter" idx="11"/>
          </p:nvPr>
        </p:nvSpPr>
        <p:spPr/>
        <p:txBody>
          <a:bodyPr/>
          <a:lstStyle>
            <a:lvl1pPr>
              <a:defRPr/>
            </a:lvl1pPr>
          </a:lstStyle>
          <a:p>
            <a:pPr>
              <a:defRPr/>
            </a:pPr>
            <a:endParaRPr lang="en-AU"/>
          </a:p>
        </p:txBody>
      </p:sp>
      <p:sp>
        <p:nvSpPr>
          <p:cNvPr id="4" name="Slide Number Placeholder 3"/>
          <p:cNvSpPr>
            <a:spLocks noGrp="1"/>
          </p:cNvSpPr>
          <p:nvPr>
            <p:ph type="sldNum" sz="quarter" idx="12"/>
          </p:nvPr>
        </p:nvSpPr>
        <p:spPr/>
        <p:txBody>
          <a:bodyPr/>
          <a:lstStyle>
            <a:lvl2pPr lvl="1">
              <a:defRPr/>
            </a:lvl2pPr>
          </a:lstStyle>
          <a:p>
            <a:pPr lvl="1"/>
            <a:fld id="{3A3EA76B-3F68-4F98-819F-EBED1193851E}"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3743021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AU"/>
          </a:p>
        </p:txBody>
      </p:sp>
      <p:sp>
        <p:nvSpPr>
          <p:cNvPr id="6" name="Footer Placeholder 5"/>
          <p:cNvSpPr>
            <a:spLocks noGrp="1"/>
          </p:cNvSpPr>
          <p:nvPr>
            <p:ph type="ftr" sz="quarter" idx="11"/>
          </p:nvPr>
        </p:nvSpPr>
        <p:spPr/>
        <p:txBody>
          <a:bodyPr/>
          <a:lstStyle>
            <a:lvl1pPr>
              <a:defRPr/>
            </a:lvl1pPr>
          </a:lstStyle>
          <a:p>
            <a:pPr>
              <a:defRPr/>
            </a:pPr>
            <a:endParaRPr lang="en-AU"/>
          </a:p>
        </p:txBody>
      </p:sp>
      <p:sp>
        <p:nvSpPr>
          <p:cNvPr id="7" name="Slide Number Placeholder 6"/>
          <p:cNvSpPr>
            <a:spLocks noGrp="1"/>
          </p:cNvSpPr>
          <p:nvPr>
            <p:ph type="sldNum" sz="quarter" idx="12"/>
          </p:nvPr>
        </p:nvSpPr>
        <p:spPr/>
        <p:txBody>
          <a:bodyPr/>
          <a:lstStyle>
            <a:lvl2pPr lvl="1">
              <a:defRPr/>
            </a:lvl2pPr>
          </a:lstStyle>
          <a:p>
            <a:pPr lvl="1"/>
            <a:fld id="{E35A9AB1-BA2F-42F2-BB2A-7B470CD73F1E}"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1761866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AU"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AU"/>
          </a:p>
        </p:txBody>
      </p:sp>
      <p:sp>
        <p:nvSpPr>
          <p:cNvPr id="6" name="Footer Placeholder 5"/>
          <p:cNvSpPr>
            <a:spLocks noGrp="1"/>
          </p:cNvSpPr>
          <p:nvPr>
            <p:ph type="ftr" sz="quarter" idx="11"/>
          </p:nvPr>
        </p:nvSpPr>
        <p:spPr/>
        <p:txBody>
          <a:bodyPr/>
          <a:lstStyle>
            <a:lvl1pPr>
              <a:defRPr/>
            </a:lvl1pPr>
          </a:lstStyle>
          <a:p>
            <a:pPr>
              <a:defRPr/>
            </a:pPr>
            <a:endParaRPr lang="en-AU"/>
          </a:p>
        </p:txBody>
      </p:sp>
      <p:sp>
        <p:nvSpPr>
          <p:cNvPr id="7" name="Slide Number Placeholder 6"/>
          <p:cNvSpPr>
            <a:spLocks noGrp="1"/>
          </p:cNvSpPr>
          <p:nvPr>
            <p:ph type="sldNum" sz="quarter" idx="12"/>
          </p:nvPr>
        </p:nvSpPr>
        <p:spPr/>
        <p:txBody>
          <a:bodyPr/>
          <a:lstStyle>
            <a:lvl2pPr lvl="1">
              <a:defRPr/>
            </a:lvl2pPr>
          </a:lstStyle>
          <a:p>
            <a:pPr lvl="1"/>
            <a:fld id="{20EAF184-097A-46BF-80DE-C9221B298EA0}" type="slidenum">
              <a:rPr lang="en-AU" altLang="en-US"/>
              <a:pPr lvl="1"/>
              <a:t>‹#›</a:t>
            </a:fld>
            <a:endParaRPr lang="en-AU" altLang="en-US">
              <a:latin typeface="Times New Roman" panose="02020603050405020304" pitchFamily="18" charset="0"/>
            </a:endParaRPr>
          </a:p>
        </p:txBody>
      </p:sp>
    </p:spTree>
    <p:extLst>
      <p:ext uri="{BB962C8B-B14F-4D97-AF65-F5344CB8AC3E}">
        <p14:creationId xmlns:p14="http://schemas.microsoft.com/office/powerpoint/2010/main" val="1433891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026" name="Group 2050"/>
          <p:cNvGrpSpPr>
            <a:grpSpLocks/>
          </p:cNvGrpSpPr>
          <p:nvPr/>
        </p:nvGrpSpPr>
        <p:grpSpPr bwMode="auto">
          <a:xfrm>
            <a:off x="-11207750" y="4763"/>
            <a:ext cx="23384935" cy="13690600"/>
            <a:chOff x="-5295" y="3"/>
            <a:chExt cx="11048" cy="8624"/>
          </a:xfrm>
        </p:grpSpPr>
        <p:sp>
          <p:nvSpPr>
            <p:cNvPr id="19459" name="Freeform 2051"/>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folHlink">
                    <a:gamma/>
                    <a:shade val="46275"/>
                    <a:invGamma/>
                  </a:schemeClr>
                </a:gs>
                <a:gs pos="100000">
                  <a:schemeClr val="folHlink"/>
                </a:gs>
              </a:gsLst>
              <a:lin ang="0" scaled="1"/>
            </a:gradFill>
            <a:ln w="9525">
              <a:noFill/>
              <a:round/>
              <a:headEnd type="none" w="sm" len="sm"/>
              <a:tailEnd type="none" w="sm" len="sm"/>
            </a:ln>
            <a:effectLst/>
          </p:spPr>
          <p:txBody>
            <a:bodyPr/>
            <a:lstStyle/>
            <a:p>
              <a:pPr>
                <a:defRPr/>
              </a:pPr>
              <a:endParaRPr lang="en-AU" sz="2400">
                <a:latin typeface="Times New Roman" charset="0"/>
              </a:endParaRPr>
            </a:p>
          </p:txBody>
        </p:sp>
        <p:sp>
          <p:nvSpPr>
            <p:cNvPr id="19460" name="Arc 2052"/>
            <p:cNvSpPr>
              <a:spLocks/>
            </p:cNvSpPr>
            <p:nvPr/>
          </p:nvSpPr>
          <p:spPr bwMode="auto">
            <a:xfrm>
              <a:off x="-5295" y="3"/>
              <a:ext cx="10596" cy="8624"/>
            </a:xfrm>
            <a:custGeom>
              <a:avLst/>
              <a:gdLst>
                <a:gd name="G0" fmla="+- 21600 0 0"/>
                <a:gd name="G1" fmla="+- 21600 0 0"/>
                <a:gd name="G2" fmla="+- 21600 0 0"/>
                <a:gd name="T0" fmla="*/ 43200 w 43200"/>
                <a:gd name="T1" fmla="*/ 21600 h 43200"/>
                <a:gd name="T2" fmla="*/ 21600 w 43200"/>
                <a:gd name="T3" fmla="*/ 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1" y="9670"/>
                    <a:pt x="9670" y="0"/>
                    <a:pt x="21599" y="0"/>
                  </a:cubicBezTo>
                </a:path>
                <a:path w="43200" h="43200" stroke="0" extrusionOk="0">
                  <a:moveTo>
                    <a:pt x="43200" y="21600"/>
                  </a:moveTo>
                  <a:cubicBezTo>
                    <a:pt x="43200" y="33529"/>
                    <a:pt x="33529" y="43200"/>
                    <a:pt x="21600" y="43200"/>
                  </a:cubicBezTo>
                  <a:cubicBezTo>
                    <a:pt x="9670" y="43200"/>
                    <a:pt x="0" y="33529"/>
                    <a:pt x="0" y="21600"/>
                  </a:cubicBezTo>
                  <a:cubicBezTo>
                    <a:pt x="-1" y="9670"/>
                    <a:pt x="9670" y="0"/>
                    <a:pt x="21599" y="0"/>
                  </a:cubicBezTo>
                  <a:lnTo>
                    <a:pt x="21600" y="21600"/>
                  </a:lnTo>
                  <a:close/>
                </a:path>
              </a:pathLst>
            </a:custGeom>
            <a:noFill/>
            <a:ln w="12700" cap="sq">
              <a:solidFill>
                <a:schemeClr val="folHlink"/>
              </a:solidFill>
              <a:round/>
              <a:headEnd type="none" w="sm" len="sm"/>
              <a:tailEnd type="none" w="sm" len="sm"/>
            </a:ln>
            <a:effectLst/>
          </p:spPr>
          <p:txBody>
            <a:bodyPr/>
            <a:lstStyle/>
            <a:p>
              <a:pPr>
                <a:defRPr/>
              </a:pPr>
              <a:endParaRPr lang="en-AU" sz="2400">
                <a:latin typeface="Times New Roman" charset="0"/>
              </a:endParaRPr>
            </a:p>
          </p:txBody>
        </p:sp>
      </p:grpSp>
      <p:sp>
        <p:nvSpPr>
          <p:cNvPr id="19461" name="Rectangle 2053"/>
          <p:cNvSpPr>
            <a:spLocks noGrp="1" noChangeArrowheads="1"/>
          </p:cNvSpPr>
          <p:nvPr>
            <p:ph type="title"/>
          </p:nvPr>
        </p:nvSpPr>
        <p:spPr bwMode="auto">
          <a:xfrm>
            <a:off x="910168" y="609600"/>
            <a:ext cx="10773833"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endParaRPr lang="en-AU" smtClean="0"/>
          </a:p>
        </p:txBody>
      </p:sp>
      <p:sp>
        <p:nvSpPr>
          <p:cNvPr id="1028" name="Rectangle 2054"/>
          <p:cNvSpPr>
            <a:spLocks noGrp="1" noChangeArrowheads="1"/>
          </p:cNvSpPr>
          <p:nvPr>
            <p:ph type="body" idx="1"/>
          </p:nvPr>
        </p:nvSpPr>
        <p:spPr bwMode="auto">
          <a:xfrm>
            <a:off x="910167"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562" tIns="46038" rIns="182562"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AU" altLang="en-US" smtClean="0"/>
          </a:p>
        </p:txBody>
      </p:sp>
      <p:sp>
        <p:nvSpPr>
          <p:cNvPr id="19463" name="Rectangle 2055"/>
          <p:cNvSpPr>
            <a:spLocks noGrp="1" noChangeArrowheads="1"/>
          </p:cNvSpPr>
          <p:nvPr>
            <p:ph type="dt" sz="half" idx="2"/>
          </p:nvPr>
        </p:nvSpPr>
        <p:spPr bwMode="auto">
          <a:xfrm>
            <a:off x="9620251" y="6442075"/>
            <a:ext cx="2540000" cy="3810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atin typeface="Times New Roman" charset="0"/>
              </a:defRPr>
            </a:lvl1pPr>
          </a:lstStyle>
          <a:p>
            <a:pPr>
              <a:defRPr/>
            </a:pPr>
            <a:endParaRPr lang="en-AU"/>
          </a:p>
        </p:txBody>
      </p:sp>
      <p:sp>
        <p:nvSpPr>
          <p:cNvPr id="19464" name="Rectangle 2056"/>
          <p:cNvSpPr>
            <a:spLocks noGrp="1" noChangeArrowheads="1"/>
          </p:cNvSpPr>
          <p:nvPr>
            <p:ph type="ftr" sz="quarter" idx="3"/>
          </p:nvPr>
        </p:nvSpPr>
        <p:spPr bwMode="auto">
          <a:xfrm>
            <a:off x="910167" y="6365875"/>
            <a:ext cx="5689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atin typeface="Times New Roman" charset="0"/>
              </a:defRPr>
            </a:lvl1pPr>
          </a:lstStyle>
          <a:p>
            <a:pPr>
              <a:defRPr/>
            </a:pPr>
            <a:endParaRPr lang="en-AU"/>
          </a:p>
        </p:txBody>
      </p:sp>
      <p:sp>
        <p:nvSpPr>
          <p:cNvPr id="19465" name="Rectangle 2057"/>
          <p:cNvSpPr>
            <a:spLocks noGrp="1" noChangeArrowheads="1"/>
          </p:cNvSpPr>
          <p:nvPr>
            <p:ph type="sldNum" sz="quarter" idx="4"/>
          </p:nvPr>
        </p:nvSpPr>
        <p:spPr bwMode="auto">
          <a:xfrm>
            <a:off x="9599084" y="6148388"/>
            <a:ext cx="2540000" cy="381000"/>
          </a:xfrm>
          <a:prstGeom prst="rect">
            <a:avLst/>
          </a:prstGeom>
          <a:noFill/>
          <a:ln w="9525">
            <a:noFill/>
            <a:miter lim="800000"/>
            <a:headEnd/>
            <a:tailEnd/>
          </a:ln>
          <a:effectLst/>
        </p:spPr>
        <p:txBody>
          <a:bodyPr vert="horz" wrap="none" lIns="92075" tIns="0" rIns="92075" bIns="0" numCol="1" anchor="b" anchorCtr="0" compatLnSpc="1">
            <a:prstTxWarp prst="textNoShape">
              <a:avLst/>
            </a:prstTxWarp>
          </a:bodyPr>
          <a:lstStyle>
            <a:lvl2pPr lvl="1" algn="r">
              <a:defRPr sz="1400">
                <a:latin typeface="Arial" panose="020B0604020202020204" pitchFamily="34" charset="0"/>
              </a:defRPr>
            </a:lvl2pPr>
          </a:lstStyle>
          <a:p>
            <a:pPr lvl="1"/>
            <a:fld id="{BBB1C08D-96D2-4CC9-98EA-B64E3814E340}" type="slidenum">
              <a:rPr lang="en-AU" altLang="en-US"/>
              <a:pPr lvl="1"/>
              <a:t>‹#›</a:t>
            </a:fld>
            <a:endParaRPr lang="en-AU" altLang="en-US"/>
          </a:p>
        </p:txBody>
      </p:sp>
    </p:spTree>
  </p:cSld>
  <p:clrMap bg1="dk2" tx1="lt1" bg2="dk1" tx2="lt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lnSpc>
          <a:spcPct val="90000"/>
        </a:lnSpc>
        <a:spcBef>
          <a:spcPct val="20000"/>
        </a:spcBef>
        <a:spcAft>
          <a:spcPct val="0"/>
        </a:spcAft>
        <a:buClr>
          <a:schemeClr val="tx2"/>
        </a:buClr>
        <a:buSzPct val="75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latin typeface="+mn-lt"/>
        </a:defRPr>
      </a:lvl2pPr>
      <a:lvl3pPr marL="1143000" indent="-228600" algn="l" rtl="0" eaLnBrk="0" fontAlgn="base" hangingPunct="0">
        <a:spcBef>
          <a:spcPct val="20000"/>
        </a:spcBef>
        <a:spcAft>
          <a:spcPct val="0"/>
        </a:spcAft>
        <a:buClr>
          <a:srgbClr val="00CCFF"/>
        </a:buClr>
        <a:buSzPct val="65000"/>
        <a:buFont typeface="Wingdings" panose="05000000000000000000"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eaLnBrk="1" fontAlgn="base" hangingPunct="1">
        <a:spcBef>
          <a:spcPct val="20000"/>
        </a:spcBef>
        <a:spcAft>
          <a:spcPct val="0"/>
        </a:spcAft>
        <a:buClr>
          <a:schemeClr val="accent1"/>
        </a:buClr>
        <a:buChar char="•"/>
        <a:defRPr sz="2000">
          <a:solidFill>
            <a:schemeClr val="tx1"/>
          </a:solidFill>
          <a:latin typeface="+mn-lt"/>
        </a:defRPr>
      </a:lvl6pPr>
      <a:lvl7pPr marL="2971800" indent="-228600" algn="l" rtl="0" eaLnBrk="1" fontAlgn="base" hangingPunct="1">
        <a:spcBef>
          <a:spcPct val="20000"/>
        </a:spcBef>
        <a:spcAft>
          <a:spcPct val="0"/>
        </a:spcAft>
        <a:buClr>
          <a:schemeClr val="accent1"/>
        </a:buClr>
        <a:buChar char="•"/>
        <a:defRPr sz="2000">
          <a:solidFill>
            <a:schemeClr val="tx1"/>
          </a:solidFill>
          <a:latin typeface="+mn-lt"/>
        </a:defRPr>
      </a:lvl7pPr>
      <a:lvl8pPr marL="3429000" indent="-228600" algn="l" rtl="0" eaLnBrk="1" fontAlgn="base" hangingPunct="1">
        <a:spcBef>
          <a:spcPct val="20000"/>
        </a:spcBef>
        <a:spcAft>
          <a:spcPct val="0"/>
        </a:spcAft>
        <a:buClr>
          <a:schemeClr val="accent1"/>
        </a:buClr>
        <a:buChar char="•"/>
        <a:defRPr sz="2000">
          <a:solidFill>
            <a:schemeClr val="tx1"/>
          </a:solidFill>
          <a:latin typeface="+mn-lt"/>
        </a:defRPr>
      </a:lvl8pPr>
      <a:lvl9pPr marL="3886200"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2238376" y="1698121"/>
            <a:ext cx="7915275" cy="1779091"/>
          </a:xfrm>
        </p:spPr>
        <p:txBody>
          <a:bodyPr/>
          <a:lstStyle/>
          <a:p>
            <a:pPr algn="ctr" eaLnBrk="1" hangingPunct="1">
              <a:defRPr/>
            </a:pPr>
            <a:r>
              <a:rPr lang="en-AU" dirty="0" smtClean="0"/>
              <a:t>A Review of Limit State Design</a:t>
            </a:r>
            <a:br>
              <a:rPr lang="en-AU" dirty="0" smtClean="0"/>
            </a:br>
            <a:r>
              <a:rPr lang="en-AU" dirty="0" smtClean="0"/>
              <a:t>Principles and Practice</a:t>
            </a:r>
          </a:p>
        </p:txBody>
      </p:sp>
      <p:sp>
        <p:nvSpPr>
          <p:cNvPr id="13315" name="Rectangle 5"/>
          <p:cNvSpPr>
            <a:spLocks noChangeArrowheads="1"/>
          </p:cNvSpPr>
          <p:nvPr/>
        </p:nvSpPr>
        <p:spPr bwMode="auto">
          <a:xfrm>
            <a:off x="2238375" y="3857626"/>
            <a:ext cx="6000750" cy="461963"/>
          </a:xfrm>
          <a:prstGeom prst="rect">
            <a:avLst/>
          </a:prstGeom>
          <a:noFill/>
          <a:ln w="9525">
            <a:noFill/>
            <a:miter lim="800000"/>
            <a:headEnd/>
            <a:tailEnd/>
          </a:ln>
        </p:spPr>
        <p:txBody>
          <a:bodyPr>
            <a:spAutoFit/>
          </a:bodyPr>
          <a:lstStyle/>
          <a:p>
            <a:pPr>
              <a:defRPr/>
            </a:pPr>
            <a:r>
              <a:rPr lang="en-AU" dirty="0">
                <a:latin typeface="+mj-lt"/>
              </a:rPr>
              <a:t>Doug Jenkins - Interactive Design Services</a:t>
            </a:r>
          </a:p>
        </p:txBody>
      </p:sp>
      <p:sp>
        <p:nvSpPr>
          <p:cNvPr id="4" name="Rectangle 4"/>
          <p:cNvSpPr txBox="1">
            <a:spLocks noChangeArrowheads="1"/>
          </p:cNvSpPr>
          <p:nvPr/>
        </p:nvSpPr>
        <p:spPr bwMode="auto">
          <a:xfrm>
            <a:off x="2063553" y="575233"/>
            <a:ext cx="7915275" cy="932681"/>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eaLnBrk="1" hangingPunct="1">
              <a:defRPr/>
            </a:pPr>
            <a:r>
              <a:rPr lang="en-AU" kern="0" dirty="0"/>
              <a:t>Concrete 2015</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utoUpdateAnimBg="0"/>
      <p:bldP spid="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168" y="188640"/>
            <a:ext cx="10773833" cy="1080120"/>
          </a:xfrm>
        </p:spPr>
        <p:txBody>
          <a:bodyPr/>
          <a:lstStyle/>
          <a:p>
            <a:r>
              <a:rPr lang="en-AU" dirty="0" smtClean="0"/>
              <a:t>And my Wife!</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1904" y="12770"/>
            <a:ext cx="5809872" cy="6669360"/>
          </a:xfrm>
          <a:prstGeom prst="rect">
            <a:avLst/>
          </a:prstGeom>
        </p:spPr>
      </p:pic>
    </p:spTree>
    <p:extLst>
      <p:ext uri="{BB962C8B-B14F-4D97-AF65-F5344CB8AC3E}">
        <p14:creationId xmlns:p14="http://schemas.microsoft.com/office/powerpoint/2010/main" val="18439535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7527" y="16946"/>
            <a:ext cx="8673285" cy="6841054"/>
          </a:xfrm>
          <a:prstGeom prst="rect">
            <a:avLst/>
          </a:prstGeom>
        </p:spPr>
      </p:pic>
    </p:spTree>
    <p:extLst>
      <p:ext uri="{BB962C8B-B14F-4D97-AF65-F5344CB8AC3E}">
        <p14:creationId xmlns:p14="http://schemas.microsoft.com/office/powerpoint/2010/main" val="17143497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360" y="30638"/>
            <a:ext cx="5143500"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2064" y="0"/>
            <a:ext cx="5143500" cy="6858000"/>
          </a:xfrm>
          <a:prstGeom prst="rect">
            <a:avLst/>
          </a:prstGeom>
        </p:spPr>
      </p:pic>
    </p:spTree>
    <p:extLst>
      <p:ext uri="{BB962C8B-B14F-4D97-AF65-F5344CB8AC3E}">
        <p14:creationId xmlns:p14="http://schemas.microsoft.com/office/powerpoint/2010/main" val="1615859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27448" y="404664"/>
            <a:ext cx="9433048" cy="6129138"/>
          </a:xfrm>
          <a:prstGeom prst="rect">
            <a:avLst/>
          </a:prstGeom>
        </p:spPr>
      </p:pic>
    </p:spTree>
    <p:extLst>
      <p:ext uri="{BB962C8B-B14F-4D97-AF65-F5344CB8AC3E}">
        <p14:creationId xmlns:p14="http://schemas.microsoft.com/office/powerpoint/2010/main" val="34346996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3600" dirty="0" smtClean="0"/>
              <a:t>Probability of 32 MPa concrete from mix with 95 MPa mean and 6.1 MPa Standard Deviation</a:t>
            </a:r>
            <a:endParaRPr lang="en-AU" sz="3600" dirty="0"/>
          </a:p>
        </p:txBody>
      </p:sp>
      <p:sp>
        <p:nvSpPr>
          <p:cNvPr id="3" name="Content Placeholder 2"/>
          <p:cNvSpPr>
            <a:spLocks noGrp="1"/>
          </p:cNvSpPr>
          <p:nvPr>
            <p:ph idx="1"/>
          </p:nvPr>
        </p:nvSpPr>
        <p:spPr/>
        <p:txBody>
          <a:bodyPr/>
          <a:lstStyle/>
          <a:p>
            <a:pPr marL="0" indent="0">
              <a:buNone/>
            </a:pPr>
            <a:r>
              <a:rPr lang="en-AU" dirty="0" smtClean="0"/>
              <a:t>Probability = 2.6 x 10</a:t>
            </a:r>
            <a:r>
              <a:rPr lang="en-AU" baseline="30000" dirty="0" smtClean="0"/>
              <a:t>-25</a:t>
            </a:r>
          </a:p>
          <a:p>
            <a:pPr marL="0" indent="0">
              <a:buNone/>
            </a:pPr>
            <a:r>
              <a:rPr lang="en-AU" dirty="0" smtClean="0"/>
              <a:t>With current production levels, one batch about every </a:t>
            </a:r>
          </a:p>
          <a:p>
            <a:pPr marL="0" indent="0">
              <a:buNone/>
            </a:pPr>
            <a:r>
              <a:rPr lang="en-AU" dirty="0" smtClean="0"/>
              <a:t>four million billion years </a:t>
            </a:r>
          </a:p>
        </p:txBody>
      </p:sp>
    </p:spTree>
    <p:extLst>
      <p:ext uri="{BB962C8B-B14F-4D97-AF65-F5344CB8AC3E}">
        <p14:creationId xmlns:p14="http://schemas.microsoft.com/office/powerpoint/2010/main" val="10593115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7056" y="9144"/>
            <a:ext cx="4437888" cy="6839712"/>
          </a:xfrm>
          <a:prstGeom prst="rect">
            <a:avLst/>
          </a:prstGeom>
        </p:spPr>
      </p:pic>
    </p:spTree>
    <p:extLst>
      <p:ext uri="{BB962C8B-B14F-4D97-AF65-F5344CB8AC3E}">
        <p14:creationId xmlns:p14="http://schemas.microsoft.com/office/powerpoint/2010/main" val="38345296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680" y="12770"/>
            <a:ext cx="4575921" cy="6858000"/>
          </a:xfrm>
          <a:prstGeom prst="rect">
            <a:avLst/>
          </a:prstGeom>
        </p:spPr>
      </p:pic>
    </p:spTree>
    <p:extLst>
      <p:ext uri="{BB962C8B-B14F-4D97-AF65-F5344CB8AC3E}">
        <p14:creationId xmlns:p14="http://schemas.microsoft.com/office/powerpoint/2010/main" val="32044940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6907" y="0"/>
            <a:ext cx="10278185" cy="6858000"/>
          </a:xfrm>
          <a:prstGeom prst="rect">
            <a:avLst/>
          </a:prstGeom>
        </p:spPr>
      </p:pic>
    </p:spTree>
    <p:extLst>
      <p:ext uri="{BB962C8B-B14F-4D97-AF65-F5344CB8AC3E}">
        <p14:creationId xmlns:p14="http://schemas.microsoft.com/office/powerpoint/2010/main" val="15102871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Black Swan</a:t>
            </a:r>
            <a:endParaRPr lang="en-AU" dirty="0"/>
          </a:p>
        </p:txBody>
      </p:sp>
      <p:sp>
        <p:nvSpPr>
          <p:cNvPr id="3" name="Content Placeholder 2"/>
          <p:cNvSpPr>
            <a:spLocks noGrp="1"/>
          </p:cNvSpPr>
          <p:nvPr>
            <p:ph idx="1"/>
          </p:nvPr>
        </p:nvSpPr>
        <p:spPr/>
        <p:txBody>
          <a:bodyPr/>
          <a:lstStyle/>
          <a:p>
            <a:pPr marL="0" indent="0">
              <a:buNone/>
            </a:pPr>
            <a:r>
              <a:rPr lang="en-AU" dirty="0" smtClean="0"/>
              <a:t>“The </a:t>
            </a:r>
            <a:r>
              <a:rPr lang="en-AU" dirty="0"/>
              <a:t>idea is not to correct mistakes and eliminate randomness … The idea is simply to let human mistakes and miscalculations remain confined, and to prevent their spreading through the system, …” </a:t>
            </a:r>
            <a:endParaRPr lang="en-AU" dirty="0" smtClean="0"/>
          </a:p>
          <a:p>
            <a:pPr marL="0" indent="0">
              <a:buNone/>
            </a:pPr>
            <a:endParaRPr lang="en-AU" dirty="0" smtClean="0"/>
          </a:p>
          <a:p>
            <a:pPr marL="0" indent="0">
              <a:buNone/>
            </a:pPr>
            <a:r>
              <a:rPr lang="en-AU" dirty="0" err="1" smtClean="0"/>
              <a:t>Nassim</a:t>
            </a:r>
            <a:r>
              <a:rPr lang="en-AU" dirty="0" smtClean="0"/>
              <a:t> </a:t>
            </a:r>
            <a:r>
              <a:rPr lang="en-AU" dirty="0" err="1" smtClean="0"/>
              <a:t>Taleb</a:t>
            </a:r>
            <a:endParaRPr lang="en-AU" dirty="0"/>
          </a:p>
        </p:txBody>
      </p:sp>
    </p:spTree>
    <p:extLst>
      <p:ext uri="{BB962C8B-B14F-4D97-AF65-F5344CB8AC3E}">
        <p14:creationId xmlns:p14="http://schemas.microsoft.com/office/powerpoint/2010/main" val="25854443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7408" y="332656"/>
            <a:ext cx="10687232" cy="6408712"/>
          </a:xfrm>
          <a:prstGeom prst="rect">
            <a:avLst/>
          </a:prstGeom>
        </p:spPr>
      </p:pic>
    </p:spTree>
    <p:extLst>
      <p:ext uri="{BB962C8B-B14F-4D97-AF65-F5344CB8AC3E}">
        <p14:creationId xmlns:p14="http://schemas.microsoft.com/office/powerpoint/2010/main" val="27553745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a:xfrm>
            <a:off x="2166939" y="285750"/>
            <a:ext cx="8080375" cy="1143000"/>
          </a:xfrm>
        </p:spPr>
        <p:txBody>
          <a:bodyPr/>
          <a:lstStyle/>
          <a:p>
            <a:pPr eaLnBrk="1" hangingPunct="1">
              <a:defRPr/>
            </a:pPr>
            <a:r>
              <a:rPr lang="en-AU" dirty="0" smtClean="0"/>
              <a:t>Topics</a:t>
            </a:r>
          </a:p>
        </p:txBody>
      </p:sp>
      <p:sp>
        <p:nvSpPr>
          <p:cNvPr id="15363" name="Rectangle 5"/>
          <p:cNvSpPr>
            <a:spLocks noGrp="1" noChangeArrowheads="1"/>
          </p:cNvSpPr>
          <p:nvPr>
            <p:ph type="body" idx="1"/>
          </p:nvPr>
        </p:nvSpPr>
        <p:spPr>
          <a:xfrm>
            <a:off x="2166938" y="1285875"/>
            <a:ext cx="7772400" cy="4114800"/>
          </a:xfrm>
        </p:spPr>
        <p:txBody>
          <a:bodyPr/>
          <a:lstStyle/>
          <a:p>
            <a:pPr eaLnBrk="1" hangingPunct="1">
              <a:defRPr/>
            </a:pPr>
            <a:r>
              <a:rPr lang="en-AU" sz="2800" dirty="0" smtClean="0">
                <a:latin typeface="+mj-lt"/>
              </a:rPr>
              <a:t>Three Limit States</a:t>
            </a:r>
          </a:p>
          <a:p>
            <a:pPr eaLnBrk="1" hangingPunct="1">
              <a:defRPr/>
            </a:pPr>
            <a:r>
              <a:rPr lang="en-AU" sz="2800" dirty="0" smtClean="0">
                <a:latin typeface="+mj-lt"/>
              </a:rPr>
              <a:t>Some examples</a:t>
            </a:r>
            <a:endParaRPr lang="en-AU" sz="2800" dirty="0">
              <a:latin typeface="+mj-lt"/>
            </a:endParaRPr>
          </a:p>
          <a:p>
            <a:pPr eaLnBrk="1" hangingPunct="1">
              <a:defRPr/>
            </a:pPr>
            <a:r>
              <a:rPr lang="en-AU" sz="2800" dirty="0" smtClean="0">
                <a:latin typeface="+mj-lt"/>
              </a:rPr>
              <a:t>The Black Swan</a:t>
            </a:r>
            <a:endParaRPr lang="en-AU" sz="2400" dirty="0">
              <a:latin typeface="+mj-lt"/>
            </a:endParaRPr>
          </a:p>
          <a:p>
            <a:pPr eaLnBrk="1" hangingPunct="1">
              <a:defRPr/>
            </a:pPr>
            <a:r>
              <a:rPr lang="en-AU" sz="2800" dirty="0">
                <a:latin typeface="+mj-lt"/>
              </a:rPr>
              <a:t>International Codes</a:t>
            </a:r>
          </a:p>
          <a:p>
            <a:pPr eaLnBrk="1" hangingPunct="1">
              <a:defRPr/>
            </a:pPr>
            <a:r>
              <a:rPr lang="en-AU" sz="2800" dirty="0">
                <a:latin typeface="+mj-lt"/>
              </a:rPr>
              <a:t>Risk Management</a:t>
            </a:r>
          </a:p>
          <a:p>
            <a:pPr eaLnBrk="1" hangingPunct="1">
              <a:defRPr/>
            </a:pPr>
            <a:r>
              <a:rPr lang="en-AU" sz="2800" dirty="0">
                <a:latin typeface="+mj-lt"/>
              </a:rPr>
              <a:t>Legal Requirements</a:t>
            </a:r>
          </a:p>
          <a:p>
            <a:pPr eaLnBrk="1" hangingPunct="1">
              <a:defRPr/>
            </a:pPr>
            <a:r>
              <a:rPr lang="en-AU" sz="2800" dirty="0">
                <a:latin typeface="+mj-lt"/>
              </a:rPr>
              <a:t>Summary and Conclusions</a:t>
            </a:r>
          </a:p>
          <a:p>
            <a:pPr eaLnBrk="1" hangingPunct="1">
              <a:buFont typeface="Wingdings" pitchFamily="2" charset="2"/>
              <a:buNone/>
              <a:defRPr/>
            </a:pPr>
            <a:endParaRPr lang="en-AU" dirty="0" smtClean="0"/>
          </a:p>
        </p:txBody>
      </p:sp>
    </p:spTree>
  </p:cSld>
  <p:clrMapOvr>
    <a:masterClrMapping/>
  </p:clrMapOvr>
  <p:transition>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767408" y="233653"/>
            <a:ext cx="10732248" cy="6435707"/>
          </a:xfrm>
          <a:prstGeom prst="rect">
            <a:avLst/>
          </a:prstGeom>
        </p:spPr>
      </p:pic>
    </p:spTree>
    <p:extLst>
      <p:ext uri="{BB962C8B-B14F-4D97-AF65-F5344CB8AC3E}">
        <p14:creationId xmlns:p14="http://schemas.microsoft.com/office/powerpoint/2010/main" val="680525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462" y="332656"/>
            <a:ext cx="11060609" cy="1143000"/>
          </a:xfrm>
        </p:spPr>
        <p:txBody>
          <a:bodyPr/>
          <a:lstStyle/>
          <a:p>
            <a:r>
              <a:rPr lang="en-AU" dirty="0" smtClean="0"/>
              <a:t>International Codes </a:t>
            </a:r>
            <a:r>
              <a:rPr lang="en-AU" sz="3600" dirty="0" smtClean="0"/>
              <a:t>– an inconsistent approach</a:t>
            </a:r>
            <a:endParaRPr lang="en-AU" dirty="0"/>
          </a:p>
        </p:txBody>
      </p:sp>
      <p:sp>
        <p:nvSpPr>
          <p:cNvPr id="3" name="Content Placeholder 2"/>
          <p:cNvSpPr>
            <a:spLocks noGrp="1"/>
          </p:cNvSpPr>
          <p:nvPr>
            <p:ph idx="1"/>
          </p:nvPr>
        </p:nvSpPr>
        <p:spPr>
          <a:xfrm>
            <a:off x="839416" y="1556792"/>
            <a:ext cx="10363200" cy="4680520"/>
          </a:xfrm>
        </p:spPr>
        <p:txBody>
          <a:bodyPr/>
          <a:lstStyle/>
          <a:p>
            <a:r>
              <a:rPr lang="en-AU" dirty="0" smtClean="0"/>
              <a:t>Ultimate Limit State characterised as a requirement to avoid structural collapse –</a:t>
            </a:r>
            <a:br>
              <a:rPr lang="en-AU" dirty="0" smtClean="0"/>
            </a:br>
            <a:r>
              <a:rPr lang="en-AU" dirty="0" smtClean="0"/>
              <a:t>	but almost all detailed provisions deal with the strength 	of single cross sections, or single members. </a:t>
            </a:r>
          </a:p>
          <a:p>
            <a:r>
              <a:rPr lang="en-AU" dirty="0" smtClean="0"/>
              <a:t>Earthquake and impact load provisions allow for significant damage to the structure, provided there is no collapse –</a:t>
            </a:r>
            <a:br>
              <a:rPr lang="en-AU" dirty="0" smtClean="0"/>
            </a:br>
            <a:r>
              <a:rPr lang="en-AU" dirty="0" smtClean="0"/>
              <a:t>	but these requirements are presented as being the same 	limit state as those limiting design loads to less than the 	section capacity.</a:t>
            </a:r>
            <a:endParaRPr lang="en-AU" dirty="0"/>
          </a:p>
        </p:txBody>
      </p:sp>
    </p:spTree>
    <p:extLst>
      <p:ext uri="{BB962C8B-B14F-4D97-AF65-F5344CB8AC3E}">
        <p14:creationId xmlns:p14="http://schemas.microsoft.com/office/powerpoint/2010/main" val="13134072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462" y="332656"/>
            <a:ext cx="11060609" cy="792088"/>
          </a:xfrm>
        </p:spPr>
        <p:txBody>
          <a:bodyPr/>
          <a:lstStyle/>
          <a:p>
            <a:r>
              <a:rPr lang="en-AU" dirty="0" smtClean="0"/>
              <a:t>International Codes </a:t>
            </a:r>
            <a:r>
              <a:rPr lang="en-AU" sz="3600" dirty="0" smtClean="0"/>
              <a:t>– an inconsistent approach</a:t>
            </a:r>
            <a:endParaRPr lang="en-AU" dirty="0"/>
          </a:p>
        </p:txBody>
      </p:sp>
      <p:sp>
        <p:nvSpPr>
          <p:cNvPr id="3" name="Content Placeholder 2"/>
          <p:cNvSpPr>
            <a:spLocks noGrp="1"/>
          </p:cNvSpPr>
          <p:nvPr>
            <p:ph idx="1"/>
          </p:nvPr>
        </p:nvSpPr>
        <p:spPr>
          <a:xfrm>
            <a:off x="623392" y="1154072"/>
            <a:ext cx="10873208" cy="4680520"/>
          </a:xfrm>
        </p:spPr>
        <p:txBody>
          <a:bodyPr/>
          <a:lstStyle/>
          <a:p>
            <a:r>
              <a:rPr lang="en-AU" dirty="0" err="1" smtClean="0"/>
              <a:t>Eurocode</a:t>
            </a:r>
            <a:r>
              <a:rPr lang="en-AU" dirty="0" smtClean="0"/>
              <a:t> 8 (earthquake) Part 3 (retrofitting) refers to a “near collapse” limit state, but Part 1 treats checks for strength and collapse as being the same (ultimate) limit state.</a:t>
            </a:r>
          </a:p>
          <a:p>
            <a:r>
              <a:rPr lang="en-AU" dirty="0" err="1" smtClean="0"/>
              <a:t>Eurocode</a:t>
            </a:r>
            <a:r>
              <a:rPr lang="en-AU" dirty="0" smtClean="0"/>
              <a:t> 2 has </a:t>
            </a:r>
            <a:r>
              <a:rPr lang="en-AU" dirty="0"/>
              <a:t>specific provisions </a:t>
            </a:r>
            <a:r>
              <a:rPr lang="en-AU" dirty="0" smtClean="0"/>
              <a:t>regarding </a:t>
            </a:r>
            <a:r>
              <a:rPr lang="en-AU" dirty="0"/>
              <a:t>disproportionate </a:t>
            </a:r>
            <a:r>
              <a:rPr lang="en-AU" dirty="0" smtClean="0"/>
              <a:t>collapse.  UK “</a:t>
            </a:r>
            <a:r>
              <a:rPr lang="en-AU" dirty="0"/>
              <a:t>Approved Document </a:t>
            </a:r>
            <a:r>
              <a:rPr lang="en-AU" dirty="0" smtClean="0"/>
              <a:t>A” gives further </a:t>
            </a:r>
            <a:r>
              <a:rPr lang="en-AU" dirty="0"/>
              <a:t>detailed </a:t>
            </a:r>
            <a:r>
              <a:rPr lang="en-AU" dirty="0" smtClean="0"/>
              <a:t>provisions.</a:t>
            </a:r>
          </a:p>
          <a:p>
            <a:r>
              <a:rPr lang="en-AU" dirty="0" smtClean="0"/>
              <a:t>Australia and NZ loading codes require robust behaviour and “alternate load paths” but have no specific guidance.</a:t>
            </a:r>
          </a:p>
          <a:p>
            <a:r>
              <a:rPr lang="en-AU" dirty="0" smtClean="0"/>
              <a:t>AS 3600 requires robust behaviour but gives no specific guidance.  The commentary requires that removal of any one member should not cause progressive collapse.</a:t>
            </a:r>
          </a:p>
        </p:txBody>
      </p:sp>
    </p:spTree>
    <p:extLst>
      <p:ext uri="{BB962C8B-B14F-4D97-AF65-F5344CB8AC3E}">
        <p14:creationId xmlns:p14="http://schemas.microsoft.com/office/powerpoint/2010/main" val="6215757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Risk Management</a:t>
            </a:r>
            <a:endParaRPr lang="en-AU" dirty="0"/>
          </a:p>
        </p:txBody>
      </p:sp>
      <p:sp>
        <p:nvSpPr>
          <p:cNvPr id="3" name="Content Placeholder 2"/>
          <p:cNvSpPr>
            <a:spLocks noGrp="1"/>
          </p:cNvSpPr>
          <p:nvPr>
            <p:ph idx="1"/>
          </p:nvPr>
        </p:nvSpPr>
        <p:spPr>
          <a:xfrm>
            <a:off x="910167" y="1556792"/>
            <a:ext cx="10363200" cy="4539208"/>
          </a:xfrm>
        </p:spPr>
        <p:txBody>
          <a:bodyPr/>
          <a:lstStyle/>
          <a:p>
            <a:r>
              <a:rPr lang="en-AU" dirty="0" smtClean="0"/>
              <a:t>Safety of Structures and a New Approach to Robustness, 1999 (</a:t>
            </a:r>
            <a:r>
              <a:rPr lang="en-AU" dirty="0" err="1" smtClean="0"/>
              <a:t>Beeby</a:t>
            </a:r>
            <a:r>
              <a:rPr lang="en-AU" dirty="0" smtClean="0"/>
              <a:t>):</a:t>
            </a:r>
          </a:p>
          <a:p>
            <a:pPr lvl="1"/>
            <a:r>
              <a:rPr lang="en-AU" dirty="0" smtClean="0"/>
              <a:t>Three </a:t>
            </a:r>
            <a:r>
              <a:rPr lang="en-AU" dirty="0"/>
              <a:t>independent requirements: </a:t>
            </a:r>
            <a:endParaRPr lang="en-AU" dirty="0" smtClean="0"/>
          </a:p>
          <a:p>
            <a:pPr lvl="2"/>
            <a:r>
              <a:rPr lang="en-AU" dirty="0"/>
              <a:t>A</a:t>
            </a:r>
            <a:r>
              <a:rPr lang="en-AU" dirty="0" smtClean="0"/>
              <a:t>dequate </a:t>
            </a:r>
            <a:r>
              <a:rPr lang="en-AU" dirty="0"/>
              <a:t>safety </a:t>
            </a:r>
            <a:r>
              <a:rPr lang="en-AU" dirty="0" smtClean="0"/>
              <a:t>factors</a:t>
            </a:r>
          </a:p>
          <a:p>
            <a:pPr lvl="2"/>
            <a:r>
              <a:rPr lang="en-AU" dirty="0"/>
              <a:t>A</a:t>
            </a:r>
            <a:r>
              <a:rPr lang="en-AU" dirty="0" smtClean="0"/>
              <a:t>dequate </a:t>
            </a:r>
            <a:r>
              <a:rPr lang="en-AU" dirty="0"/>
              <a:t>control of the design and construction </a:t>
            </a:r>
            <a:r>
              <a:rPr lang="en-AU" dirty="0" smtClean="0"/>
              <a:t>process</a:t>
            </a:r>
          </a:p>
          <a:p>
            <a:pPr lvl="2"/>
            <a:r>
              <a:rPr lang="en-AU" dirty="0"/>
              <a:t>A</a:t>
            </a:r>
            <a:r>
              <a:rPr lang="en-AU" dirty="0" smtClean="0"/>
              <a:t>dequate robustness</a:t>
            </a:r>
            <a:endParaRPr lang="en-AU" dirty="0"/>
          </a:p>
          <a:p>
            <a:pPr lvl="1"/>
            <a:r>
              <a:rPr lang="en-AU" dirty="0" smtClean="0"/>
              <a:t>Statistical </a:t>
            </a:r>
            <a:r>
              <a:rPr lang="en-AU" dirty="0"/>
              <a:t>analyses used to calibrate code load and resistance factors do not include significant sources of </a:t>
            </a:r>
            <a:r>
              <a:rPr lang="en-AU" dirty="0" smtClean="0"/>
              <a:t>risk</a:t>
            </a:r>
            <a:endParaRPr lang="en-AU" dirty="0"/>
          </a:p>
          <a:p>
            <a:pPr lvl="1"/>
            <a:r>
              <a:rPr lang="en-AU" dirty="0" smtClean="0"/>
              <a:t>Increasing </a:t>
            </a:r>
            <a:r>
              <a:rPr lang="en-AU" dirty="0"/>
              <a:t>design loads, or reducing design strength capacity may have little effect on the risk of collapse </a:t>
            </a:r>
          </a:p>
        </p:txBody>
      </p:sp>
    </p:spTree>
    <p:extLst>
      <p:ext uri="{BB962C8B-B14F-4D97-AF65-F5344CB8AC3E}">
        <p14:creationId xmlns:p14="http://schemas.microsoft.com/office/powerpoint/2010/main" val="14916046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260648"/>
            <a:ext cx="10773833" cy="1143000"/>
          </a:xfrm>
        </p:spPr>
        <p:txBody>
          <a:bodyPr/>
          <a:lstStyle/>
          <a:p>
            <a:r>
              <a:rPr lang="en-AU" dirty="0" smtClean="0"/>
              <a:t>Legal Requirements </a:t>
            </a:r>
            <a:endParaRPr lang="en-AU" dirty="0"/>
          </a:p>
        </p:txBody>
      </p:sp>
      <p:sp>
        <p:nvSpPr>
          <p:cNvPr id="3" name="Content Placeholder 2"/>
          <p:cNvSpPr>
            <a:spLocks noGrp="1"/>
          </p:cNvSpPr>
          <p:nvPr>
            <p:ph idx="1"/>
          </p:nvPr>
        </p:nvSpPr>
        <p:spPr>
          <a:xfrm>
            <a:off x="860376" y="1700808"/>
            <a:ext cx="10363200" cy="4692352"/>
          </a:xfrm>
        </p:spPr>
        <p:txBody>
          <a:bodyPr/>
          <a:lstStyle/>
          <a:p>
            <a:r>
              <a:rPr lang="en-AU" dirty="0" smtClean="0"/>
              <a:t>Federal Safety in Design legislation requires that all risks be eliminated or minimised “so far as is reasonably practicable” (SFARP)</a:t>
            </a:r>
          </a:p>
          <a:p>
            <a:r>
              <a:rPr lang="en-AU" dirty="0" smtClean="0"/>
              <a:t>Design codes require risks to be made “as low as reasonably practicable” (ALARP)</a:t>
            </a:r>
          </a:p>
          <a:p>
            <a:r>
              <a:rPr lang="en-AU" dirty="0" smtClean="0"/>
              <a:t>Do these phrases mean the same thing?</a:t>
            </a:r>
          </a:p>
          <a:p>
            <a:r>
              <a:rPr lang="en-AU" dirty="0" smtClean="0"/>
              <a:t>Does a hazard focussed approach (ALARP) lead to different outcomes to a precaution focussed approach?</a:t>
            </a:r>
          </a:p>
          <a:p>
            <a:endParaRPr lang="en-AU" dirty="0"/>
          </a:p>
        </p:txBody>
      </p:sp>
    </p:spTree>
    <p:extLst>
      <p:ext uri="{BB962C8B-B14F-4D97-AF65-F5344CB8AC3E}">
        <p14:creationId xmlns:p14="http://schemas.microsoft.com/office/powerpoint/2010/main" val="34921776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260648"/>
            <a:ext cx="10773833" cy="1143000"/>
          </a:xfrm>
        </p:spPr>
        <p:txBody>
          <a:bodyPr/>
          <a:lstStyle/>
          <a:p>
            <a:r>
              <a:rPr lang="en-AU" dirty="0" smtClean="0"/>
              <a:t>Legal Requirements </a:t>
            </a:r>
            <a:endParaRPr lang="en-AU" dirty="0"/>
          </a:p>
        </p:txBody>
      </p:sp>
      <p:sp>
        <p:nvSpPr>
          <p:cNvPr id="3" name="Content Placeholder 2"/>
          <p:cNvSpPr>
            <a:spLocks noGrp="1"/>
          </p:cNvSpPr>
          <p:nvPr>
            <p:ph idx="1"/>
          </p:nvPr>
        </p:nvSpPr>
        <p:spPr>
          <a:xfrm>
            <a:off x="860376" y="1700808"/>
            <a:ext cx="10363200" cy="4692352"/>
          </a:xfrm>
        </p:spPr>
        <p:txBody>
          <a:bodyPr/>
          <a:lstStyle/>
          <a:p>
            <a:r>
              <a:rPr lang="en-AU" dirty="0" smtClean="0"/>
              <a:t>Design code provisions should be consistent in their approach to risk reduction, and in terminology.</a:t>
            </a:r>
          </a:p>
          <a:p>
            <a:r>
              <a:rPr lang="en-AU" dirty="0" smtClean="0"/>
              <a:t>What is “reasonably practicable”?</a:t>
            </a:r>
          </a:p>
          <a:p>
            <a:r>
              <a:rPr lang="en-AU" dirty="0"/>
              <a:t>Where different levels of precaution are required for different classes of structure, these differences should be explicitly stated</a:t>
            </a:r>
            <a:endParaRPr lang="en-AU" dirty="0" smtClean="0"/>
          </a:p>
          <a:p>
            <a:endParaRPr lang="en-AU" dirty="0"/>
          </a:p>
        </p:txBody>
      </p:sp>
    </p:spTree>
    <p:extLst>
      <p:ext uri="{BB962C8B-B14F-4D97-AF65-F5344CB8AC3E}">
        <p14:creationId xmlns:p14="http://schemas.microsoft.com/office/powerpoint/2010/main" val="32167692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260648"/>
            <a:ext cx="10773833" cy="1143000"/>
          </a:xfrm>
        </p:spPr>
        <p:txBody>
          <a:bodyPr/>
          <a:lstStyle/>
          <a:p>
            <a:r>
              <a:rPr lang="en-AU" dirty="0" smtClean="0"/>
              <a:t>Summary</a:t>
            </a:r>
            <a:endParaRPr lang="en-AU" dirty="0"/>
          </a:p>
        </p:txBody>
      </p:sp>
      <p:sp>
        <p:nvSpPr>
          <p:cNvPr id="3" name="Content Placeholder 2"/>
          <p:cNvSpPr>
            <a:spLocks noGrp="1"/>
          </p:cNvSpPr>
          <p:nvPr>
            <p:ph idx="1"/>
          </p:nvPr>
        </p:nvSpPr>
        <p:spPr>
          <a:xfrm>
            <a:off x="818084" y="1389956"/>
            <a:ext cx="10363200" cy="4692352"/>
          </a:xfrm>
        </p:spPr>
        <p:txBody>
          <a:bodyPr/>
          <a:lstStyle/>
          <a:p>
            <a:r>
              <a:rPr lang="en-AU" dirty="0" smtClean="0"/>
              <a:t>Design codes combine design states requiring radically different approaches to analysis and design under the same “ultimate” limit state.</a:t>
            </a:r>
          </a:p>
          <a:p>
            <a:r>
              <a:rPr lang="en-AU" dirty="0" smtClean="0"/>
              <a:t>Design provisions for prevention of collapse are well developed for some events (earthquakes, impact), but there is little or no requirement to consider others (e.g. corrosion effects, grossly substandard materials, loss of foundation support)</a:t>
            </a:r>
          </a:p>
          <a:p>
            <a:r>
              <a:rPr lang="en-AU" dirty="0" smtClean="0"/>
              <a:t>Design code provisions and terminology may be inconsistent with safety legislation</a:t>
            </a:r>
          </a:p>
          <a:p>
            <a:endParaRPr lang="en-AU" dirty="0"/>
          </a:p>
        </p:txBody>
      </p:sp>
    </p:spTree>
    <p:extLst>
      <p:ext uri="{BB962C8B-B14F-4D97-AF65-F5344CB8AC3E}">
        <p14:creationId xmlns:p14="http://schemas.microsoft.com/office/powerpoint/2010/main" val="9961804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168" y="609600"/>
            <a:ext cx="10773833" cy="803176"/>
          </a:xfrm>
        </p:spPr>
        <p:txBody>
          <a:bodyPr/>
          <a:lstStyle/>
          <a:p>
            <a:r>
              <a:rPr lang="en-AU" dirty="0" smtClean="0"/>
              <a:t>Recommendations</a:t>
            </a:r>
            <a:endParaRPr lang="en-AU" dirty="0"/>
          </a:p>
        </p:txBody>
      </p:sp>
      <p:sp>
        <p:nvSpPr>
          <p:cNvPr id="3" name="Content Placeholder 2"/>
          <p:cNvSpPr>
            <a:spLocks noGrp="1"/>
          </p:cNvSpPr>
          <p:nvPr>
            <p:ph idx="1"/>
          </p:nvPr>
        </p:nvSpPr>
        <p:spPr>
          <a:xfrm>
            <a:off x="910167" y="1556792"/>
            <a:ext cx="10363200" cy="4539208"/>
          </a:xfrm>
        </p:spPr>
        <p:txBody>
          <a:bodyPr/>
          <a:lstStyle/>
          <a:p>
            <a:pPr lvl="0"/>
            <a:r>
              <a:rPr lang="en-AU" dirty="0"/>
              <a:t>Three separate levels of limit state should be specified: </a:t>
            </a:r>
          </a:p>
          <a:p>
            <a:pPr lvl="1"/>
            <a:r>
              <a:rPr lang="en-AU" dirty="0"/>
              <a:t>Serviceability: the level at which unscheduled maintenance or repair is required, or specified performance requirements are no longer met.</a:t>
            </a:r>
          </a:p>
          <a:p>
            <a:pPr lvl="1"/>
            <a:r>
              <a:rPr lang="en-AU" dirty="0"/>
              <a:t>Strength: the level at which any member fails or suffers excessive deformation.</a:t>
            </a:r>
          </a:p>
          <a:p>
            <a:pPr lvl="1"/>
            <a:r>
              <a:rPr lang="en-AU" dirty="0"/>
              <a:t>Collapse: the level at which a structure is on the point of substantial or total collapse.</a:t>
            </a:r>
          </a:p>
          <a:p>
            <a:pPr marL="0" indent="0">
              <a:buNone/>
            </a:pPr>
            <a:endParaRPr lang="en-AU" dirty="0"/>
          </a:p>
        </p:txBody>
      </p:sp>
    </p:spTree>
    <p:extLst>
      <p:ext uri="{BB962C8B-B14F-4D97-AF65-F5344CB8AC3E}">
        <p14:creationId xmlns:p14="http://schemas.microsoft.com/office/powerpoint/2010/main" val="33657776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168" y="609600"/>
            <a:ext cx="10773833" cy="803176"/>
          </a:xfrm>
        </p:spPr>
        <p:txBody>
          <a:bodyPr/>
          <a:lstStyle/>
          <a:p>
            <a:r>
              <a:rPr lang="en-AU" dirty="0" smtClean="0"/>
              <a:t>Recommendations</a:t>
            </a:r>
            <a:endParaRPr lang="en-AU" dirty="0"/>
          </a:p>
        </p:txBody>
      </p:sp>
      <p:sp>
        <p:nvSpPr>
          <p:cNvPr id="3" name="Content Placeholder 2"/>
          <p:cNvSpPr>
            <a:spLocks noGrp="1"/>
          </p:cNvSpPr>
          <p:nvPr>
            <p:ph idx="1"/>
          </p:nvPr>
        </p:nvSpPr>
        <p:spPr>
          <a:xfrm>
            <a:off x="910167" y="1556792"/>
            <a:ext cx="10363200" cy="4539208"/>
          </a:xfrm>
        </p:spPr>
        <p:txBody>
          <a:bodyPr/>
          <a:lstStyle/>
          <a:p>
            <a:pPr lvl="0"/>
            <a:r>
              <a:rPr lang="en-AU" dirty="0"/>
              <a:t>Consideration of the Collapse Limit State should not be limited to seismic and impact loading, but should include all potential causes of collapse, </a:t>
            </a:r>
            <a:r>
              <a:rPr lang="en-AU" dirty="0" smtClean="0"/>
              <a:t>including:</a:t>
            </a:r>
          </a:p>
          <a:p>
            <a:pPr lvl="1"/>
            <a:endParaRPr lang="en-AU" dirty="0"/>
          </a:p>
        </p:txBody>
      </p:sp>
    </p:spTree>
    <p:extLst>
      <p:ext uri="{BB962C8B-B14F-4D97-AF65-F5344CB8AC3E}">
        <p14:creationId xmlns:p14="http://schemas.microsoft.com/office/powerpoint/2010/main" val="38401225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400" y="116632"/>
            <a:ext cx="10773833" cy="803176"/>
          </a:xfrm>
        </p:spPr>
        <p:txBody>
          <a:bodyPr/>
          <a:lstStyle/>
          <a:p>
            <a:pPr lvl="0"/>
            <a:r>
              <a:rPr lang="en-AU" dirty="0"/>
              <a:t>loss of support</a:t>
            </a:r>
          </a:p>
        </p:txBody>
      </p:sp>
      <p:pic>
        <p:nvPicPr>
          <p:cNvPr id="4" name="Picture 3"/>
          <p:cNvPicPr>
            <a:picLocks noChangeAspect="1"/>
          </p:cNvPicPr>
          <p:nvPr/>
        </p:nvPicPr>
        <p:blipFill>
          <a:blip r:embed="rId2"/>
          <a:stretch>
            <a:fillRect/>
          </a:stretch>
        </p:blipFill>
        <p:spPr>
          <a:xfrm>
            <a:off x="2135559" y="919808"/>
            <a:ext cx="8572943" cy="5938192"/>
          </a:xfrm>
          <a:prstGeom prst="rect">
            <a:avLst/>
          </a:prstGeom>
        </p:spPr>
      </p:pic>
    </p:spTree>
    <p:extLst>
      <p:ext uri="{BB962C8B-B14F-4D97-AF65-F5344CB8AC3E}">
        <p14:creationId xmlns:p14="http://schemas.microsoft.com/office/powerpoint/2010/main" val="1780512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Three Limit States</a:t>
            </a:r>
            <a:endParaRPr lang="en-AU" dirty="0"/>
          </a:p>
        </p:txBody>
      </p:sp>
      <p:sp>
        <p:nvSpPr>
          <p:cNvPr id="3" name="Content Placeholder 2"/>
          <p:cNvSpPr>
            <a:spLocks noGrp="1"/>
          </p:cNvSpPr>
          <p:nvPr>
            <p:ph idx="1"/>
          </p:nvPr>
        </p:nvSpPr>
        <p:spPr/>
        <p:txBody>
          <a:bodyPr/>
          <a:lstStyle/>
          <a:p>
            <a:r>
              <a:rPr lang="en-AU" dirty="0" smtClean="0"/>
              <a:t>Serviceability Limit State:  Will it need unscheduled maintenance or repair?  Will it perform less well than intended?</a:t>
            </a:r>
            <a:br>
              <a:rPr lang="en-AU" dirty="0" smtClean="0"/>
            </a:br>
            <a:endParaRPr lang="en-AU" dirty="0" smtClean="0"/>
          </a:p>
          <a:p>
            <a:r>
              <a:rPr lang="en-AU" dirty="0" smtClean="0"/>
              <a:t>Ultimate Limit State:  Will any element fail or require major repair or replacement?</a:t>
            </a:r>
            <a:br>
              <a:rPr lang="en-AU" dirty="0" smtClean="0"/>
            </a:br>
            <a:endParaRPr lang="en-AU" dirty="0" smtClean="0"/>
          </a:p>
          <a:p>
            <a:r>
              <a:rPr lang="en-AU" dirty="0" smtClean="0"/>
              <a:t>Collapse Limit State:  Will it fall over?</a:t>
            </a:r>
          </a:p>
        </p:txBody>
      </p:sp>
    </p:spTree>
    <p:extLst>
      <p:ext uri="{BB962C8B-B14F-4D97-AF65-F5344CB8AC3E}">
        <p14:creationId xmlns:p14="http://schemas.microsoft.com/office/powerpoint/2010/main" val="23192925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2769" y="116632"/>
            <a:ext cx="4883151" cy="2232248"/>
          </a:xfrm>
        </p:spPr>
        <p:txBody>
          <a:bodyPr/>
          <a:lstStyle/>
          <a:p>
            <a:pPr lvl="1"/>
            <a:r>
              <a:rPr lang="en-AU" dirty="0" smtClean="0"/>
              <a:t>Deterioration </a:t>
            </a:r>
            <a:r>
              <a:rPr lang="en-AU" dirty="0"/>
              <a:t>of material properties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4032" y="-23696"/>
            <a:ext cx="5127804" cy="6837071"/>
          </a:xfrm>
          <a:prstGeom prst="rect">
            <a:avLst/>
          </a:prstGeom>
        </p:spPr>
      </p:pic>
    </p:spTree>
    <p:extLst>
      <p:ext uri="{BB962C8B-B14F-4D97-AF65-F5344CB8AC3E}">
        <p14:creationId xmlns:p14="http://schemas.microsoft.com/office/powerpoint/2010/main" val="37994202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083" y="188640"/>
            <a:ext cx="10773833" cy="803176"/>
          </a:xfrm>
        </p:spPr>
        <p:txBody>
          <a:bodyPr/>
          <a:lstStyle/>
          <a:p>
            <a:pPr lvl="1"/>
            <a:r>
              <a:rPr lang="en-AU" dirty="0" smtClean="0"/>
              <a:t>Improper </a:t>
            </a:r>
            <a:r>
              <a:rPr lang="en-AU" dirty="0"/>
              <a:t>construction procedures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472" y="991816"/>
            <a:ext cx="9722112" cy="5472608"/>
          </a:xfrm>
          <a:prstGeom prst="rect">
            <a:avLst/>
          </a:prstGeom>
        </p:spPr>
      </p:pic>
    </p:spTree>
    <p:extLst>
      <p:ext uri="{BB962C8B-B14F-4D97-AF65-F5344CB8AC3E}">
        <p14:creationId xmlns:p14="http://schemas.microsoft.com/office/powerpoint/2010/main" val="2872286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376" y="1844824"/>
            <a:ext cx="2232248" cy="803176"/>
          </a:xfrm>
        </p:spPr>
        <p:txBody>
          <a:bodyPr/>
          <a:lstStyle/>
          <a:p>
            <a:pPr lvl="1"/>
            <a:r>
              <a:rPr lang="en-AU" dirty="0" smtClean="0"/>
              <a:t>Effects </a:t>
            </a:r>
            <a:r>
              <a:rPr lang="en-AU" dirty="0"/>
              <a:t>of fire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7707" y="1"/>
            <a:ext cx="9156965" cy="6862758"/>
          </a:xfrm>
          <a:prstGeom prst="rect">
            <a:avLst/>
          </a:prstGeom>
        </p:spPr>
      </p:pic>
    </p:spTree>
    <p:extLst>
      <p:ext uri="{BB962C8B-B14F-4D97-AF65-F5344CB8AC3E}">
        <p14:creationId xmlns:p14="http://schemas.microsoft.com/office/powerpoint/2010/main" val="38816241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5" y="953119"/>
            <a:ext cx="3240359" cy="2520280"/>
          </a:xfrm>
        </p:spPr>
        <p:txBody>
          <a:bodyPr/>
          <a:lstStyle/>
          <a:p>
            <a:pPr lvl="1"/>
            <a:r>
              <a:rPr lang="en-AU" dirty="0" smtClean="0"/>
              <a:t>Extreme </a:t>
            </a:r>
            <a:r>
              <a:rPr lang="en-AU" dirty="0"/>
              <a:t>loads due to any cause.</a:t>
            </a:r>
          </a:p>
        </p:txBody>
      </p:sp>
      <p:pic>
        <p:nvPicPr>
          <p:cNvPr id="4" name="Picture 3"/>
          <p:cNvPicPr>
            <a:picLocks noChangeAspect="1"/>
          </p:cNvPicPr>
          <p:nvPr/>
        </p:nvPicPr>
        <p:blipFill>
          <a:blip r:embed="rId2"/>
          <a:stretch>
            <a:fillRect/>
          </a:stretch>
        </p:blipFill>
        <p:spPr>
          <a:xfrm>
            <a:off x="3421732" y="116632"/>
            <a:ext cx="8759121" cy="6597352"/>
          </a:xfrm>
          <a:prstGeom prst="rect">
            <a:avLst/>
          </a:prstGeom>
        </p:spPr>
      </p:pic>
    </p:spTree>
    <p:extLst>
      <p:ext uri="{BB962C8B-B14F-4D97-AF65-F5344CB8AC3E}">
        <p14:creationId xmlns:p14="http://schemas.microsoft.com/office/powerpoint/2010/main" val="21792968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384" y="188640"/>
            <a:ext cx="10773833" cy="803176"/>
          </a:xfrm>
        </p:spPr>
        <p:txBody>
          <a:bodyPr/>
          <a:lstStyle/>
          <a:p>
            <a:r>
              <a:rPr lang="en-AU" dirty="0" smtClean="0"/>
              <a:t>Recommendations</a:t>
            </a:r>
            <a:endParaRPr lang="en-AU" dirty="0"/>
          </a:p>
        </p:txBody>
      </p:sp>
      <p:sp>
        <p:nvSpPr>
          <p:cNvPr id="3" name="Content Placeholder 2"/>
          <p:cNvSpPr>
            <a:spLocks noGrp="1"/>
          </p:cNvSpPr>
          <p:nvPr>
            <p:ph idx="1"/>
          </p:nvPr>
        </p:nvSpPr>
        <p:spPr>
          <a:xfrm>
            <a:off x="226667" y="1063824"/>
            <a:ext cx="6013349" cy="5112568"/>
          </a:xfrm>
        </p:spPr>
        <p:txBody>
          <a:bodyPr/>
          <a:lstStyle/>
          <a:p>
            <a:pPr lvl="0"/>
            <a:r>
              <a:rPr lang="en-AU" dirty="0" smtClean="0"/>
              <a:t>Where </a:t>
            </a:r>
            <a:r>
              <a:rPr lang="en-AU" dirty="0"/>
              <a:t>the degree of collapse resistance </a:t>
            </a:r>
            <a:r>
              <a:rPr lang="en-AU" dirty="0" smtClean="0"/>
              <a:t>is </a:t>
            </a:r>
            <a:r>
              <a:rPr lang="en-AU" dirty="0"/>
              <a:t>related to the classification of the structure and the consequences of failure, </a:t>
            </a:r>
            <a:r>
              <a:rPr lang="en-AU" dirty="0" smtClean="0"/>
              <a:t>provide specific </a:t>
            </a:r>
            <a:r>
              <a:rPr lang="en-AU" dirty="0"/>
              <a:t>guidance </a:t>
            </a:r>
            <a:r>
              <a:rPr lang="en-AU" dirty="0" smtClean="0"/>
              <a:t>regarding:</a:t>
            </a:r>
          </a:p>
          <a:p>
            <a:pPr lvl="1"/>
            <a:r>
              <a:rPr lang="en-AU" dirty="0" smtClean="0"/>
              <a:t> </a:t>
            </a:r>
            <a:r>
              <a:rPr lang="en-AU" dirty="0"/>
              <a:t>the type of analysis </a:t>
            </a:r>
            <a:endParaRPr lang="en-AU" dirty="0" smtClean="0"/>
          </a:p>
          <a:p>
            <a:pPr lvl="1"/>
            <a:r>
              <a:rPr lang="en-AU" dirty="0" smtClean="0"/>
              <a:t>the </a:t>
            </a:r>
            <a:r>
              <a:rPr lang="en-AU" dirty="0"/>
              <a:t>level of robustness </a:t>
            </a:r>
            <a:r>
              <a:rPr lang="en-AU" dirty="0" smtClean="0"/>
              <a:t>required</a:t>
            </a:r>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0136" y="188640"/>
            <a:ext cx="4329693" cy="6654405"/>
          </a:xfrm>
          <a:prstGeom prst="rect">
            <a:avLst/>
          </a:prstGeom>
        </p:spPr>
      </p:pic>
    </p:spTree>
    <p:extLst>
      <p:ext uri="{BB962C8B-B14F-4D97-AF65-F5344CB8AC3E}">
        <p14:creationId xmlns:p14="http://schemas.microsoft.com/office/powerpoint/2010/main" val="28563348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27848" y="1269305"/>
            <a:ext cx="7297409" cy="5258197"/>
          </a:xfrm>
          <a:prstGeom prst="rect">
            <a:avLst/>
          </a:prstGeom>
        </p:spPr>
      </p:pic>
      <p:sp>
        <p:nvSpPr>
          <p:cNvPr id="2" name="Title 1"/>
          <p:cNvSpPr>
            <a:spLocks noGrp="1"/>
          </p:cNvSpPr>
          <p:nvPr>
            <p:ph type="title"/>
          </p:nvPr>
        </p:nvSpPr>
        <p:spPr>
          <a:xfrm>
            <a:off x="479376" y="332656"/>
            <a:ext cx="10773833" cy="803176"/>
          </a:xfrm>
        </p:spPr>
        <p:txBody>
          <a:bodyPr/>
          <a:lstStyle/>
          <a:p>
            <a:r>
              <a:rPr lang="en-AU" dirty="0" smtClean="0"/>
              <a:t>Recommendations</a:t>
            </a:r>
            <a:endParaRPr lang="en-AU" dirty="0"/>
          </a:p>
        </p:txBody>
      </p:sp>
      <p:sp>
        <p:nvSpPr>
          <p:cNvPr id="3" name="Content Placeholder 2"/>
          <p:cNvSpPr>
            <a:spLocks noGrp="1"/>
          </p:cNvSpPr>
          <p:nvPr>
            <p:ph idx="1"/>
          </p:nvPr>
        </p:nvSpPr>
        <p:spPr>
          <a:xfrm>
            <a:off x="263353" y="1628800"/>
            <a:ext cx="4968552" cy="4539208"/>
          </a:xfrm>
        </p:spPr>
        <p:txBody>
          <a:bodyPr/>
          <a:lstStyle/>
          <a:p>
            <a:pPr lvl="0"/>
            <a:r>
              <a:rPr lang="en-AU" dirty="0" smtClean="0"/>
              <a:t>Review and revise code intent, provisions and wording to ensure compatibility with legislation (SFAIRP).</a:t>
            </a:r>
            <a:endParaRPr lang="en-AU" dirty="0"/>
          </a:p>
          <a:p>
            <a:pPr marL="0" indent="0">
              <a:buNone/>
            </a:pPr>
            <a:endParaRPr lang="en-AU" dirty="0"/>
          </a:p>
        </p:txBody>
      </p:sp>
    </p:spTree>
    <p:extLst>
      <p:ext uri="{BB962C8B-B14F-4D97-AF65-F5344CB8AC3E}">
        <p14:creationId xmlns:p14="http://schemas.microsoft.com/office/powerpoint/2010/main" val="632907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1744" y="1628800"/>
            <a:ext cx="7740502" cy="5157192"/>
          </a:xfrm>
          <a:prstGeom prst="rect">
            <a:avLst/>
          </a:prstGeom>
        </p:spPr>
      </p:pic>
      <p:sp>
        <p:nvSpPr>
          <p:cNvPr id="3" name="Content Placeholder 2"/>
          <p:cNvSpPr>
            <a:spLocks noGrp="1"/>
          </p:cNvSpPr>
          <p:nvPr>
            <p:ph idx="1"/>
          </p:nvPr>
        </p:nvSpPr>
        <p:spPr>
          <a:xfrm>
            <a:off x="274405" y="164604"/>
            <a:ext cx="11006171" cy="4114800"/>
          </a:xfrm>
        </p:spPr>
        <p:txBody>
          <a:bodyPr/>
          <a:lstStyle/>
          <a:p>
            <a:pPr marL="0" indent="0">
              <a:buNone/>
            </a:pPr>
            <a:r>
              <a:rPr lang="en-AU" dirty="0" smtClean="0"/>
              <a:t>“The </a:t>
            </a:r>
            <a:r>
              <a:rPr lang="en-AU" dirty="0"/>
              <a:t>idea is not to correct mistakes and eliminate randomness … The idea is simply to let human mistakes and miscalculations remain confined, and to prevent their spreading through the system, …” </a:t>
            </a:r>
            <a:endParaRPr lang="en-AU" dirty="0" smtClean="0"/>
          </a:p>
          <a:p>
            <a:pPr marL="0" indent="0">
              <a:buNone/>
            </a:pPr>
            <a:endParaRPr lang="en-AU" dirty="0" smtClean="0"/>
          </a:p>
          <a:p>
            <a:pPr marL="0" indent="0">
              <a:buNone/>
            </a:pPr>
            <a:r>
              <a:rPr lang="en-AU" dirty="0" err="1" smtClean="0"/>
              <a:t>Nassim</a:t>
            </a:r>
            <a:r>
              <a:rPr lang="en-AU" dirty="0" smtClean="0"/>
              <a:t> </a:t>
            </a:r>
            <a:r>
              <a:rPr lang="en-AU" dirty="0" err="1" smtClean="0"/>
              <a:t>Taleb</a:t>
            </a:r>
            <a:endParaRPr lang="en-AU" dirty="0"/>
          </a:p>
        </p:txBody>
      </p:sp>
    </p:spTree>
    <p:extLst>
      <p:ext uri="{BB962C8B-B14F-4D97-AF65-F5344CB8AC3E}">
        <p14:creationId xmlns:p14="http://schemas.microsoft.com/office/powerpoint/2010/main" val="4192807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EQ-turkey-19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10439400" cy="6854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C:\Documents and Settings\Doug\My Documents\IDS\CIA\Design for extreme events\lane cov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63525"/>
            <a:ext cx="9144000" cy="6330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C:\Documents and Settings\Doug\My Documents\IDS\CIA\Limit State Seminar\pic000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4288"/>
            <a:ext cx="9144000" cy="68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y Movi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5048383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168" y="188640"/>
            <a:ext cx="10773833" cy="1080120"/>
          </a:xfrm>
        </p:spPr>
        <p:txBody>
          <a:bodyPr/>
          <a:lstStyle/>
          <a:p>
            <a:r>
              <a:rPr lang="en-AU" dirty="0" smtClean="0"/>
              <a:t>I’ll give you my piano …</a:t>
            </a:r>
            <a:endParaRPr lang="en-AU" dirty="0"/>
          </a:p>
        </p:txBody>
      </p:sp>
      <p:pic>
        <p:nvPicPr>
          <p:cNvPr id="4" name="Picture 3"/>
          <p:cNvPicPr>
            <a:picLocks noChangeAspect="1"/>
          </p:cNvPicPr>
          <p:nvPr/>
        </p:nvPicPr>
        <p:blipFill>
          <a:blip r:embed="rId2"/>
          <a:stretch>
            <a:fillRect/>
          </a:stretch>
        </p:blipFill>
        <p:spPr>
          <a:xfrm>
            <a:off x="0" y="1418718"/>
            <a:ext cx="12144672" cy="5427241"/>
          </a:xfrm>
          <a:prstGeom prst="rect">
            <a:avLst/>
          </a:prstGeom>
        </p:spPr>
      </p:pic>
    </p:spTree>
    <p:extLst>
      <p:ext uri="{BB962C8B-B14F-4D97-AF65-F5344CB8AC3E}">
        <p14:creationId xmlns:p14="http://schemas.microsoft.com/office/powerpoint/2010/main" val="3006284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168" y="188640"/>
            <a:ext cx="10773833" cy="1080120"/>
          </a:xfrm>
        </p:spPr>
        <p:txBody>
          <a:bodyPr/>
          <a:lstStyle/>
          <a:p>
            <a:r>
              <a:rPr lang="en-AU" dirty="0" smtClean="0"/>
              <a:t>One of my legs …</a:t>
            </a:r>
            <a:endParaRPr lang="en-AU"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128" y="1124744"/>
            <a:ext cx="10434527" cy="5733256"/>
          </a:xfrm>
          <a:prstGeom prst="rect">
            <a:avLst/>
          </a:prstGeom>
        </p:spPr>
      </p:pic>
    </p:spTree>
    <p:extLst>
      <p:ext uri="{BB962C8B-B14F-4D97-AF65-F5344CB8AC3E}">
        <p14:creationId xmlns:p14="http://schemas.microsoft.com/office/powerpoint/2010/main" val="44031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Leading a training seminar">
  <a:themeElements>
    <a:clrScheme name="Office Theme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fontScheme name="Office Theme">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Office Theme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CCECFF"/>
        </a:lt2>
        <a:accent1>
          <a:srgbClr val="6699FF"/>
        </a:accent1>
        <a:accent2>
          <a:srgbClr val="00CCCC"/>
        </a:accent2>
        <a:accent3>
          <a:srgbClr val="FFFFFF"/>
        </a:accent3>
        <a:accent4>
          <a:srgbClr val="000000"/>
        </a:accent4>
        <a:accent5>
          <a:srgbClr val="B8CAFF"/>
        </a:accent5>
        <a:accent6>
          <a:srgbClr val="00B9B9"/>
        </a:accent6>
        <a:hlink>
          <a:srgbClr val="CC99FF"/>
        </a:hlink>
        <a:folHlink>
          <a:srgbClr val="66CCFF"/>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FFFFFF"/>
        </a:lt2>
        <a:accent1>
          <a:srgbClr val="CBCBCB"/>
        </a:accent1>
        <a:accent2>
          <a:srgbClr val="969696"/>
        </a:accent2>
        <a:accent3>
          <a:srgbClr val="FFFFFF"/>
        </a:accent3>
        <a:accent4>
          <a:srgbClr val="000000"/>
        </a:accent4>
        <a:accent5>
          <a:srgbClr val="E2E2E2"/>
        </a:accent5>
        <a:accent6>
          <a:srgbClr val="878787"/>
        </a:accent6>
        <a:hlink>
          <a:srgbClr val="5F5F5F"/>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8080"/>
        </a:dk2>
        <a:lt2>
          <a:srgbClr val="FFCC66"/>
        </a:lt2>
        <a:accent1>
          <a:srgbClr val="0099CC"/>
        </a:accent1>
        <a:accent2>
          <a:srgbClr val="FFFF00"/>
        </a:accent2>
        <a:accent3>
          <a:srgbClr val="AAC0C0"/>
        </a:accent3>
        <a:accent4>
          <a:srgbClr val="DADADA"/>
        </a:accent4>
        <a:accent5>
          <a:srgbClr val="AACAE2"/>
        </a:accent5>
        <a:accent6>
          <a:srgbClr val="E7E700"/>
        </a:accent6>
        <a:hlink>
          <a:srgbClr val="6600CC"/>
        </a:hlink>
        <a:folHlink>
          <a:srgbClr val="009999"/>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993300"/>
        </a:dk2>
        <a:lt2>
          <a:srgbClr val="FFCC66"/>
        </a:lt2>
        <a:accent1>
          <a:srgbClr val="FF6633"/>
        </a:accent1>
        <a:accent2>
          <a:srgbClr val="FFFF00"/>
        </a:accent2>
        <a:accent3>
          <a:srgbClr val="CAADAA"/>
        </a:accent3>
        <a:accent4>
          <a:srgbClr val="DADADA"/>
        </a:accent4>
        <a:accent5>
          <a:srgbClr val="FFB8AD"/>
        </a:accent5>
        <a:accent6>
          <a:srgbClr val="E7E700"/>
        </a:accent6>
        <a:hlink>
          <a:srgbClr val="CC0000"/>
        </a:hlink>
        <a:folHlink>
          <a:srgbClr val="CC6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Leading a training seminar</Template>
  <TotalTime>1513</TotalTime>
  <Words>734</Words>
  <Application>Microsoft Office PowerPoint</Application>
  <PresentationFormat>Widescreen</PresentationFormat>
  <Paragraphs>76</Paragraphs>
  <Slides>36</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Times New Roman</vt:lpstr>
      <vt:lpstr>Wingdings</vt:lpstr>
      <vt:lpstr>Leading a training seminar</vt:lpstr>
      <vt:lpstr>A Review of Limit State Design Principles and Practice</vt:lpstr>
      <vt:lpstr>Topics</vt:lpstr>
      <vt:lpstr>Three Limit States</vt:lpstr>
      <vt:lpstr>PowerPoint Presentation</vt:lpstr>
      <vt:lpstr>PowerPoint Presentation</vt:lpstr>
      <vt:lpstr>PowerPoint Presentation</vt:lpstr>
      <vt:lpstr>PowerPoint Presentation</vt:lpstr>
      <vt:lpstr>I’ll give you my piano …</vt:lpstr>
      <vt:lpstr>One of my legs …</vt:lpstr>
      <vt:lpstr>And my Wife!</vt:lpstr>
      <vt:lpstr>PowerPoint Presentation</vt:lpstr>
      <vt:lpstr>PowerPoint Presentation</vt:lpstr>
      <vt:lpstr>PowerPoint Presentation</vt:lpstr>
      <vt:lpstr>Probability of 32 MPa concrete from mix with 95 MPa mean and 6.1 MPa Standard Deviation</vt:lpstr>
      <vt:lpstr>PowerPoint Presentation</vt:lpstr>
      <vt:lpstr>PowerPoint Presentation</vt:lpstr>
      <vt:lpstr>PowerPoint Presentation</vt:lpstr>
      <vt:lpstr>The Black Swan</vt:lpstr>
      <vt:lpstr>PowerPoint Presentation</vt:lpstr>
      <vt:lpstr>PowerPoint Presentation</vt:lpstr>
      <vt:lpstr>International Codes – an inconsistent approach</vt:lpstr>
      <vt:lpstr>International Codes – an inconsistent approach</vt:lpstr>
      <vt:lpstr>Risk Management</vt:lpstr>
      <vt:lpstr>Legal Requirements </vt:lpstr>
      <vt:lpstr>Legal Requirements </vt:lpstr>
      <vt:lpstr>Summary</vt:lpstr>
      <vt:lpstr>Recommendations</vt:lpstr>
      <vt:lpstr>Recommendations</vt:lpstr>
      <vt:lpstr>loss of support</vt:lpstr>
      <vt:lpstr>Deterioration of material properties</vt:lpstr>
      <vt:lpstr>Improper construction procedures</vt:lpstr>
      <vt:lpstr>Effects of fire</vt:lpstr>
      <vt:lpstr>Extreme loads due to any cause.</vt:lpstr>
      <vt:lpstr>Recommendations</vt:lpstr>
      <vt:lpstr>Recommendations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dc:title>
  <dc:creator>Doug</dc:creator>
  <cp:lastModifiedBy>Doug Jenkins</cp:lastModifiedBy>
  <cp:revision>122</cp:revision>
  <cp:lastPrinted>1601-01-01T00:00:00Z</cp:lastPrinted>
  <dcterms:created xsi:type="dcterms:W3CDTF">2007-10-12T23:09:02Z</dcterms:created>
  <dcterms:modified xsi:type="dcterms:W3CDTF">2015-08-29T09:01:58Z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TC011032931033</vt:lpwstr>
  </property>
</Properties>
</file>